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Lst>
  <p:sldIdLst>
    <p:sldId id="257" r:id="rId7"/>
    <p:sldId id="258" r:id="rId8"/>
    <p:sldId id="259" r:id="rId9"/>
    <p:sldId id="260" r:id="rId10"/>
    <p:sldId id="261" r:id="rId11"/>
    <p:sldId id="262" r:id="rId12"/>
    <p:sldId id="263" r:id="rId13"/>
    <p:sldId id="264" r:id="rId14"/>
    <p:sldId id="265" r:id="rId15"/>
    <p:sldId id="266" r:id="rId16"/>
    <p:sldId id="267" r:id="rId1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70" y="-67"/>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674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4"/>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4"/>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24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84"/>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364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44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922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427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3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67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79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5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08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39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46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967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3"/>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3"/>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24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83"/>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2210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0"/>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584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462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4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0100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42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8301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11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585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63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005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8629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0"/>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0"/>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083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80"/>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120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0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939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97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302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604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643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438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920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7408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10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606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084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76"/>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279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96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532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41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277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461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739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812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188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560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169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263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1"/>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18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398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71"/>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134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2AA7-1297-4E89-BC8E-9D49CE49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429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683AD-6F0F-436E-89B9-C5E4B1CF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072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BEAE0-3FD3-4527-AF4C-3C1D528BB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211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B47-6AA5-4475-8DB2-3B57F810C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158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C530E-A361-412E-B68A-07633BB29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960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A1EF5E-9AE0-4CB2-BA7F-EE9ED62C1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495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576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878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21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D36653-C64A-4F23-A379-405FA774A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447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C94D5-EEA1-4623-A78D-B070EBD9F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048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91E4-8BB8-48AF-AD6A-1B7149F2A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476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BC085-7916-4593-90AA-62A9F9BC8F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67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4E7CA-BE1E-4136-9E08-1F9EEC7DE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55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B5EBAA-0309-497C-AF61-E118E83359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8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9876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461658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192146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21311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773639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9C4D59A6-E509-4BDE-9825-D10AB5723B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452988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67.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2"/>
          <p:cNvSpPr>
            <a:spLocks noChangeArrowheads="1" noChangeShapeType="1" noTextEdit="1"/>
          </p:cNvSpPr>
          <p:nvPr/>
        </p:nvSpPr>
        <p:spPr bwMode="auto">
          <a:xfrm>
            <a:off x="4724400" y="1130300"/>
            <a:ext cx="4038600" cy="1270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a:p>
            <a:pPr algn="ctr" fontAlgn="base">
              <a:spcBef>
                <a:spcPct val="0"/>
              </a:spcBef>
              <a:spcAft>
                <a:spcPct val="0"/>
              </a:spcAft>
            </a:pP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7" name="WordArt 3"/>
          <p:cNvSpPr>
            <a:spLocks noChangeArrowheads="1" noChangeShapeType="1" noTextEdit="1"/>
          </p:cNvSpPr>
          <p:nvPr/>
        </p:nvSpPr>
        <p:spPr bwMode="auto">
          <a:xfrm>
            <a:off x="457200" y="2705100"/>
            <a:ext cx="5943600" cy="1778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TỪ TUỔI VỊ THÀNH NIÊN</a:t>
            </a:r>
          </a:p>
          <a:p>
            <a:pPr algn="ctr" fontAlgn="base">
              <a:spcBef>
                <a:spcPct val="0"/>
              </a:spcBef>
              <a:spcAft>
                <a:spcPct val="0"/>
              </a:spcAft>
            </a:pP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ĐẾN TUỔI GIÀ.</a:t>
            </a:r>
          </a:p>
        </p:txBody>
      </p:sp>
      <p:grpSp>
        <p:nvGrpSpPr>
          <p:cNvPr id="3079" name="Group 18"/>
          <p:cNvGrpSpPr>
            <a:grpSpLocks/>
          </p:cNvGrpSpPr>
          <p:nvPr/>
        </p:nvGrpSpPr>
        <p:grpSpPr bwMode="auto">
          <a:xfrm>
            <a:off x="1066800" y="939800"/>
            <a:ext cx="1905000" cy="1460500"/>
            <a:chOff x="5225" y="9335"/>
            <a:chExt cx="2520" cy="1750"/>
          </a:xfrm>
        </p:grpSpPr>
        <p:sp>
          <p:nvSpPr>
            <p:cNvPr id="8"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0" hangingPunct="0">
                <a:defRPr/>
              </a:pPr>
              <a:endParaRPr lang="en-US">
                <a:solidFill>
                  <a:srgbClr val="000000"/>
                </a:solidFill>
                <a:cs typeface="Arial" charset="0"/>
              </a:endParaRPr>
            </a:p>
          </p:txBody>
        </p:sp>
        <p:pic>
          <p:nvPicPr>
            <p:cNvPr id="3083"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fontAlgn="base" hangingPunct="1">
                <a:spcBef>
                  <a:spcPct val="0"/>
                </a:spcBef>
                <a:spcAft>
                  <a:spcPct val="0"/>
                </a:spcAft>
              </a:pPr>
              <a:r>
                <a:rPr lang="en-US" sz="800" b="1">
                  <a:solidFill>
                    <a:srgbClr val="000000"/>
                  </a:solidFill>
                  <a:latin typeface="VnBangkok" pitchFamily="2" charset="0"/>
                  <a:cs typeface="Times New Roman" pitchFamily="18" charset="0"/>
                </a:rPr>
                <a:t> </a:t>
              </a:r>
              <a:endParaRPr lang="en-US" sz="4800">
                <a:solidFill>
                  <a:srgbClr val="000000"/>
                </a:solidFill>
                <a:latin typeface="Calibri" pitchFamily="34" charset="0"/>
                <a:cs typeface="Times New Roman" pitchFamily="18" charset="0"/>
              </a:endParaRPr>
            </a:p>
          </p:txBody>
        </p:sp>
        <p:sp>
          <p:nvSpPr>
            <p:cNvPr id="308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vi-VN" sz="4800">
                <a:solidFill>
                  <a:srgbClr val="000000"/>
                </a:solidFill>
                <a:latin typeface="Calibri" pitchFamily="34" charset="0"/>
                <a:cs typeface="Arial" pitchFamily="34" charset="0"/>
              </a:endParaRPr>
            </a:p>
          </p:txBody>
        </p:sp>
        <p:sp>
          <p:nvSpPr>
            <p:cNvPr id="308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309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vi-VN" sz="4800">
                <a:solidFill>
                  <a:srgbClr val="000000"/>
                </a:solidFill>
                <a:latin typeface="Calibri" pitchFamily="34" charset="0"/>
                <a:cs typeface="Arial" pitchFamily="34" charset="0"/>
              </a:endParaRPr>
            </a:p>
          </p:txBody>
        </p:sp>
      </p:grpSp>
      <p:pic>
        <p:nvPicPr>
          <p:cNvPr id="17" name="Picture 5" descr="FIREWRK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172200" y="3543300"/>
            <a:ext cx="2971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6"/>
          <p:cNvSpPr>
            <a:spLocks noChangeArrowheads="1" noChangeShapeType="1" noTextEdit="1"/>
          </p:cNvSpPr>
          <p:nvPr/>
        </p:nvSpPr>
        <p:spPr bwMode="auto">
          <a:xfrm>
            <a:off x="1143012" y="363539"/>
            <a:ext cx="6867525" cy="4365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a:t>
            </a:r>
            <a:r>
              <a:rPr lang="vi-VN"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BÁT TRÀNG</a:t>
            </a:r>
            <a:r>
              <a:rPr lang="vi-VN"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43164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5"/>
          <p:cNvSpPr txBox="1">
            <a:spLocks noChangeArrowheads="1"/>
          </p:cNvSpPr>
          <p:nvPr/>
        </p:nvSpPr>
        <p:spPr bwMode="auto">
          <a:xfrm>
            <a:off x="1676400" y="270065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a:solidFill>
                  <a:srgbClr val="000000"/>
                </a:solidFill>
              </a:rPr>
              <a:t> </a:t>
            </a:r>
          </a:p>
        </p:txBody>
      </p:sp>
      <p:sp>
        <p:nvSpPr>
          <p:cNvPr id="5123" name="Text Box 13"/>
          <p:cNvSpPr txBox="1">
            <a:spLocks noChangeArrowheads="1"/>
          </p:cNvSpPr>
          <p:nvPr/>
        </p:nvSpPr>
        <p:spPr bwMode="auto">
          <a:xfrm>
            <a:off x="0" y="473218"/>
            <a:ext cx="9144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GB" sz="4000" b="1" dirty="0" smtClean="0">
                <a:solidFill>
                  <a:srgbClr val="0000FF"/>
                </a:solidFill>
                <a:cs typeface="Times New Roman" pitchFamily="18" charset="0"/>
              </a:rPr>
              <a:t>Khoa học</a:t>
            </a:r>
            <a:endParaRPr lang="en-GB" sz="4000" b="1" dirty="0">
              <a:solidFill>
                <a:srgbClr val="0000FF"/>
              </a:solidFill>
              <a:cs typeface="Times New Roman" pitchFamily="18" charset="0"/>
            </a:endParaRPr>
          </a:p>
        </p:txBody>
      </p:sp>
      <p:sp>
        <p:nvSpPr>
          <p:cNvPr id="3087" name="Text Box 15"/>
          <p:cNvSpPr txBox="1">
            <a:spLocks noChangeArrowheads="1"/>
          </p:cNvSpPr>
          <p:nvPr/>
        </p:nvSpPr>
        <p:spPr bwMode="auto">
          <a:xfrm>
            <a:off x="0" y="17145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514350" indent="-514350" eaLnBrk="1" fontAlgn="base" hangingPunct="1">
              <a:spcBef>
                <a:spcPct val="0"/>
              </a:spcBef>
              <a:spcAft>
                <a:spcPct val="0"/>
              </a:spcAft>
              <a:buAutoNum type="arabicPeriod"/>
            </a:pPr>
            <a:r>
              <a:rPr lang="en-US" sz="2800" b="1" u="sng" dirty="0" smtClean="0">
                <a:solidFill>
                  <a:srgbClr val="0000FF"/>
                </a:solidFill>
              </a:rPr>
              <a:t>Tuổi vị thành niên</a:t>
            </a:r>
          </a:p>
          <a:p>
            <a:pPr marL="457200" indent="-457200" eaLnBrk="1" fontAlgn="base" hangingPunct="1">
              <a:spcBef>
                <a:spcPct val="0"/>
              </a:spcBef>
              <a:spcAft>
                <a:spcPct val="0"/>
              </a:spcAft>
              <a:buFontTx/>
              <a:buChar char="-"/>
            </a:pPr>
            <a:r>
              <a:rPr lang="en-US" sz="2800" b="1" dirty="0" smtClean="0">
                <a:solidFill>
                  <a:srgbClr val="0000FF"/>
                </a:solidFill>
              </a:rPr>
              <a:t>Tuổi vị thành niên từ 10 đến 19 tuổi.</a:t>
            </a:r>
          </a:p>
          <a:p>
            <a:pPr marL="457200" indent="-457200" eaLnBrk="1" fontAlgn="base" hangingPunct="1">
              <a:spcBef>
                <a:spcPct val="0"/>
              </a:spcBef>
              <a:spcAft>
                <a:spcPct val="0"/>
              </a:spcAft>
              <a:buFontTx/>
              <a:buChar char="-"/>
            </a:pPr>
            <a:r>
              <a:rPr lang="en-US" sz="2800" b="1" dirty="0" smtClean="0">
                <a:solidFill>
                  <a:srgbClr val="0000FF"/>
                </a:solidFill>
              </a:rPr>
              <a:t>Phát triển mạnh về :</a:t>
            </a:r>
            <a:r>
              <a:rPr lang="en-US" sz="2800" b="1" dirty="0">
                <a:solidFill>
                  <a:srgbClr val="0000FF"/>
                </a:solidFill>
              </a:rPr>
              <a:t>  </a:t>
            </a:r>
            <a:r>
              <a:rPr lang="en-US" sz="2800" b="1" dirty="0" smtClean="0">
                <a:solidFill>
                  <a:srgbClr val="0000FF"/>
                </a:solidFill>
              </a:rPr>
              <a:t>       thể chất</a:t>
            </a:r>
          </a:p>
          <a:p>
            <a:pPr lvl="7" indent="0" eaLnBrk="1" hangingPunct="1"/>
            <a:r>
              <a:rPr lang="en-US" sz="2800" b="1" dirty="0" smtClean="0">
                <a:solidFill>
                  <a:srgbClr val="0000FF"/>
                </a:solidFill>
              </a:rPr>
              <a:t>           tinh thần</a:t>
            </a:r>
          </a:p>
          <a:p>
            <a:pPr lvl="7" indent="0" eaLnBrk="1" hangingPunct="1"/>
            <a:r>
              <a:rPr lang="en-US" sz="2800" b="1" dirty="0">
                <a:solidFill>
                  <a:srgbClr val="0000FF"/>
                </a:solidFill>
              </a:rPr>
              <a:t>	</a:t>
            </a:r>
            <a:r>
              <a:rPr lang="en-US" sz="2800" b="1" dirty="0" smtClean="0">
                <a:solidFill>
                  <a:srgbClr val="0000FF"/>
                </a:solidFill>
              </a:rPr>
              <a:t>        tình cảm</a:t>
            </a:r>
          </a:p>
          <a:p>
            <a:pPr lvl="7" indent="0" eaLnBrk="1" hangingPunct="1"/>
            <a:r>
              <a:rPr lang="en-US" sz="2800" b="1" dirty="0">
                <a:solidFill>
                  <a:srgbClr val="0000FF"/>
                </a:solidFill>
              </a:rPr>
              <a:t> </a:t>
            </a:r>
            <a:r>
              <a:rPr lang="en-US" sz="2800" b="1" dirty="0" smtClean="0">
                <a:solidFill>
                  <a:srgbClr val="0000FF"/>
                </a:solidFill>
              </a:rPr>
              <a:t>          mối quan hệ xã hội</a:t>
            </a:r>
          </a:p>
        </p:txBody>
      </p:sp>
      <p:sp>
        <p:nvSpPr>
          <p:cNvPr id="3088" name="Text Box 16"/>
          <p:cNvSpPr txBox="1">
            <a:spLocks noChangeArrowheads="1"/>
          </p:cNvSpPr>
          <p:nvPr/>
        </p:nvSpPr>
        <p:spPr bwMode="auto">
          <a:xfrm>
            <a:off x="0" y="11049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800" b="1" dirty="0">
                <a:solidFill>
                  <a:srgbClr val="FF0000"/>
                </a:solidFill>
              </a:rPr>
              <a:t>Từ tuổi vị thành niên đến tuổi già (trang 16)</a:t>
            </a:r>
          </a:p>
        </p:txBody>
      </p:sp>
      <p:cxnSp>
        <p:nvCxnSpPr>
          <p:cNvPr id="3" name="Straight Connector 2"/>
          <p:cNvCxnSpPr/>
          <p:nvPr/>
        </p:nvCxnSpPr>
        <p:spPr>
          <a:xfrm>
            <a:off x="3733800" y="2931482"/>
            <a:ext cx="685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3733800" y="2939035"/>
            <a:ext cx="685800" cy="375665"/>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3733800" y="2939035"/>
            <a:ext cx="685800" cy="756665"/>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3733800" y="2939035"/>
            <a:ext cx="762000" cy="1213865"/>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8048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Text Box 15"/>
          <p:cNvSpPr txBox="1">
            <a:spLocks noChangeArrowheads="1"/>
          </p:cNvSpPr>
          <p:nvPr/>
        </p:nvSpPr>
        <p:spPr bwMode="auto">
          <a:xfrm>
            <a:off x="0" y="2667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800" b="1" dirty="0" smtClean="0">
                <a:solidFill>
                  <a:srgbClr val="0000FF"/>
                </a:solidFill>
              </a:rPr>
              <a:t>2. </a:t>
            </a:r>
            <a:r>
              <a:rPr lang="en-US" sz="2800" b="1" u="sng" dirty="0" smtClean="0">
                <a:solidFill>
                  <a:srgbClr val="0000FF"/>
                </a:solidFill>
              </a:rPr>
              <a:t>Tuổi trưởng thành.</a:t>
            </a:r>
          </a:p>
          <a:p>
            <a:pPr marL="457200" indent="-457200" eaLnBrk="1" fontAlgn="base" hangingPunct="1">
              <a:spcBef>
                <a:spcPct val="0"/>
              </a:spcBef>
              <a:spcAft>
                <a:spcPct val="0"/>
              </a:spcAft>
              <a:buFontTx/>
              <a:buChar char="-"/>
            </a:pPr>
            <a:r>
              <a:rPr lang="en-US" sz="2800" b="1" dirty="0" smtClean="0">
                <a:solidFill>
                  <a:srgbClr val="0000FF"/>
                </a:solidFill>
              </a:rPr>
              <a:t>Những năm đầu của giai đoạn này tầm vóc, thể lực phát triển, có thể lập gia đình, sự nghiệp ở giai đoạn đỉnh cao.</a:t>
            </a:r>
          </a:p>
          <a:p>
            <a:pPr marL="457200" indent="-457200" eaLnBrk="1" fontAlgn="base" hangingPunct="1">
              <a:spcBef>
                <a:spcPct val="0"/>
              </a:spcBef>
              <a:spcAft>
                <a:spcPct val="0"/>
              </a:spcAft>
              <a:buFontTx/>
              <a:buChar char="-"/>
            </a:pPr>
            <a:r>
              <a:rPr lang="en-US" sz="2800" b="1" dirty="0" smtClean="0">
                <a:solidFill>
                  <a:srgbClr val="0000FF"/>
                </a:solidFill>
              </a:rPr>
              <a:t>Từ 45 – 60 tuổi: giai đoạn chuyển tiếp sang tuổi già, con cái bước sang tuổi trưởng thành.</a:t>
            </a:r>
          </a:p>
          <a:p>
            <a:pPr eaLnBrk="1" fontAlgn="base" hangingPunct="1">
              <a:spcBef>
                <a:spcPct val="0"/>
              </a:spcBef>
              <a:spcAft>
                <a:spcPct val="0"/>
              </a:spcAft>
            </a:pPr>
            <a:endParaRPr lang="en-US" sz="2800" b="1" dirty="0" smtClean="0">
              <a:solidFill>
                <a:srgbClr val="0000FF"/>
              </a:solidFill>
            </a:endParaRPr>
          </a:p>
          <a:p>
            <a:pPr eaLnBrk="1" fontAlgn="base" hangingPunct="1">
              <a:spcBef>
                <a:spcPct val="0"/>
              </a:spcBef>
              <a:spcAft>
                <a:spcPct val="0"/>
              </a:spcAft>
            </a:pPr>
            <a:r>
              <a:rPr lang="en-US" sz="2800" b="1" dirty="0" smtClean="0">
                <a:solidFill>
                  <a:srgbClr val="0000FF"/>
                </a:solidFill>
              </a:rPr>
              <a:t>3</a:t>
            </a:r>
            <a:r>
              <a:rPr lang="en-US" sz="2800" b="1" u="sng" dirty="0" smtClean="0">
                <a:solidFill>
                  <a:srgbClr val="0000FF"/>
                </a:solidFill>
              </a:rPr>
              <a:t>. Tuổi già.</a:t>
            </a:r>
          </a:p>
          <a:p>
            <a:pPr marL="457200" indent="-457200" eaLnBrk="1" fontAlgn="base" hangingPunct="1">
              <a:spcBef>
                <a:spcPct val="0"/>
              </a:spcBef>
              <a:spcAft>
                <a:spcPct val="0"/>
              </a:spcAft>
              <a:buFontTx/>
              <a:buChar char="-"/>
            </a:pPr>
            <a:r>
              <a:rPr lang="en-US" sz="2800" b="1" dirty="0" smtClean="0">
                <a:solidFill>
                  <a:srgbClr val="0000FF"/>
                </a:solidFill>
              </a:rPr>
              <a:t>Tuổi già từ 60 – 65 tuổi.</a:t>
            </a:r>
          </a:p>
          <a:p>
            <a:pPr marL="457200" indent="-457200" eaLnBrk="1" fontAlgn="base" hangingPunct="1">
              <a:spcBef>
                <a:spcPct val="0"/>
              </a:spcBef>
              <a:spcAft>
                <a:spcPct val="0"/>
              </a:spcAft>
              <a:buFontTx/>
              <a:buChar char="-"/>
            </a:pPr>
            <a:r>
              <a:rPr lang="en-US" sz="2800" b="1" dirty="0" smtClean="0">
                <a:solidFill>
                  <a:srgbClr val="0000FF"/>
                </a:solidFill>
              </a:rPr>
              <a:t>Cơ thể suy yếu.</a:t>
            </a:r>
          </a:p>
          <a:p>
            <a:pPr marL="457200" indent="-457200" eaLnBrk="1" fontAlgn="base" hangingPunct="1">
              <a:spcBef>
                <a:spcPct val="0"/>
              </a:spcBef>
              <a:spcAft>
                <a:spcPct val="0"/>
              </a:spcAft>
              <a:buFontTx/>
              <a:buChar char="-"/>
            </a:pPr>
            <a:r>
              <a:rPr lang="en-US" sz="2800" b="1" dirty="0" smtClean="0">
                <a:solidFill>
                  <a:srgbClr val="0000FF"/>
                </a:solidFill>
              </a:rPr>
              <a:t>Tập thể dục nhẹ nhàng.</a:t>
            </a:r>
          </a:p>
          <a:p>
            <a:pPr marL="457200" indent="-457200" eaLnBrk="1" fontAlgn="base" hangingPunct="1">
              <a:spcBef>
                <a:spcPct val="0"/>
              </a:spcBef>
              <a:spcAft>
                <a:spcPct val="0"/>
              </a:spcAft>
              <a:buFontTx/>
              <a:buChar char="-"/>
            </a:pPr>
            <a:r>
              <a:rPr lang="en-US" sz="2800" b="1" dirty="0" smtClean="0">
                <a:solidFill>
                  <a:srgbClr val="0000FF"/>
                </a:solidFill>
              </a:rPr>
              <a:t>Ăn uống đủ chất.</a:t>
            </a:r>
          </a:p>
        </p:txBody>
      </p:sp>
    </p:spTree>
    <p:extLst>
      <p:ext uri="{BB962C8B-B14F-4D97-AF65-F5344CB8AC3E}">
        <p14:creationId xmlns:p14="http://schemas.microsoft.com/office/powerpoint/2010/main" val="417932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5"/>
          <p:cNvSpPr txBox="1">
            <a:spLocks noChangeArrowheads="1"/>
          </p:cNvSpPr>
          <p:nvPr/>
        </p:nvSpPr>
        <p:spPr bwMode="auto">
          <a:xfrm>
            <a:off x="1676400" y="270065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a:solidFill>
                  <a:srgbClr val="000000"/>
                </a:solidFill>
              </a:rPr>
              <a:t> </a:t>
            </a:r>
          </a:p>
        </p:txBody>
      </p:sp>
      <p:sp>
        <p:nvSpPr>
          <p:cNvPr id="5123" name="Text Box 13"/>
          <p:cNvSpPr txBox="1">
            <a:spLocks noChangeArrowheads="1"/>
          </p:cNvSpPr>
          <p:nvPr/>
        </p:nvSpPr>
        <p:spPr bwMode="auto">
          <a:xfrm>
            <a:off x="76200" y="854218"/>
            <a:ext cx="9144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GB" sz="4000" b="1" dirty="0">
                <a:solidFill>
                  <a:srgbClr val="0000FF"/>
                </a:solidFill>
                <a:cs typeface="Times New Roman" pitchFamily="18" charset="0"/>
              </a:rPr>
              <a:t>KHOA HỌC </a:t>
            </a:r>
          </a:p>
        </p:txBody>
      </p:sp>
      <p:sp>
        <p:nvSpPr>
          <p:cNvPr id="3087" name="Text Box 15"/>
          <p:cNvSpPr txBox="1">
            <a:spLocks noChangeArrowheads="1"/>
          </p:cNvSpPr>
          <p:nvPr/>
        </p:nvSpPr>
        <p:spPr bwMode="auto">
          <a:xfrm>
            <a:off x="0" y="240031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800" b="1" dirty="0">
                <a:solidFill>
                  <a:srgbClr val="0000FF"/>
                </a:solidFill>
              </a:rPr>
              <a:t>*Từ tuổi vị thành niên đến tuổi già con người được chia thành những giai đoạn phát triển nào ? </a:t>
            </a:r>
          </a:p>
        </p:txBody>
      </p:sp>
      <p:sp>
        <p:nvSpPr>
          <p:cNvPr id="3088" name="Text Box 16"/>
          <p:cNvSpPr txBox="1">
            <a:spLocks noChangeArrowheads="1"/>
          </p:cNvSpPr>
          <p:nvPr/>
        </p:nvSpPr>
        <p:spPr bwMode="auto">
          <a:xfrm>
            <a:off x="0" y="164848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800" b="1" dirty="0">
                <a:solidFill>
                  <a:srgbClr val="FF0000"/>
                </a:solidFill>
              </a:rPr>
              <a:t>Từ tuổi vị thành niên đến tuổi già (trang 16)</a:t>
            </a:r>
          </a:p>
        </p:txBody>
      </p:sp>
      <p:sp>
        <p:nvSpPr>
          <p:cNvPr id="64556" name="Rectangle 44"/>
          <p:cNvSpPr>
            <a:spLocks noChangeArrowheads="1"/>
          </p:cNvSpPr>
          <p:nvPr/>
        </p:nvSpPr>
        <p:spPr bwMode="auto">
          <a:xfrm>
            <a:off x="34" y="3705880"/>
            <a:ext cx="2977803" cy="52322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fontAlgn="base">
              <a:spcBef>
                <a:spcPct val="20000"/>
              </a:spcBef>
              <a:spcAft>
                <a:spcPct val="0"/>
              </a:spcAft>
            </a:pPr>
            <a:r>
              <a:rPr lang="en-US" sz="2800" b="1">
                <a:solidFill>
                  <a:srgbClr val="006600"/>
                </a:solidFill>
                <a:latin typeface="Times New Roman" pitchFamily="18" charset="0"/>
              </a:rPr>
              <a:t>Tuổi vị thành niên</a:t>
            </a:r>
            <a:endParaRPr lang="vi-VN" sz="2800" b="1">
              <a:solidFill>
                <a:srgbClr val="006600"/>
              </a:solidFill>
              <a:latin typeface="Times New Roman" pitchFamily="18" charset="0"/>
            </a:endParaRPr>
          </a:p>
        </p:txBody>
      </p:sp>
      <p:sp>
        <p:nvSpPr>
          <p:cNvPr id="64557" name="Rectangle 45"/>
          <p:cNvSpPr>
            <a:spLocks noChangeArrowheads="1"/>
          </p:cNvSpPr>
          <p:nvPr/>
        </p:nvSpPr>
        <p:spPr bwMode="auto">
          <a:xfrm>
            <a:off x="3886216" y="3705880"/>
            <a:ext cx="3022687" cy="52322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fontAlgn="base">
              <a:spcBef>
                <a:spcPct val="0"/>
              </a:spcBef>
              <a:spcAft>
                <a:spcPct val="0"/>
              </a:spcAft>
            </a:pPr>
            <a:r>
              <a:rPr lang="en-US" sz="2800" b="1" dirty="0">
                <a:solidFill>
                  <a:srgbClr val="006600"/>
                </a:solidFill>
                <a:latin typeface="Times New Roman" pitchFamily="18" charset="0"/>
              </a:rPr>
              <a:t>Tuổi trưởng thành</a:t>
            </a:r>
            <a:endParaRPr lang="vi-VN" sz="2800" b="1" dirty="0">
              <a:solidFill>
                <a:srgbClr val="006600"/>
              </a:solidFill>
              <a:latin typeface="Times New Roman" pitchFamily="18" charset="0"/>
            </a:endParaRPr>
          </a:p>
        </p:txBody>
      </p:sp>
      <p:sp>
        <p:nvSpPr>
          <p:cNvPr id="64558" name="Rectangle 46"/>
          <p:cNvSpPr>
            <a:spLocks noChangeArrowheads="1"/>
          </p:cNvSpPr>
          <p:nvPr/>
        </p:nvSpPr>
        <p:spPr bwMode="auto">
          <a:xfrm>
            <a:off x="7677159" y="3695700"/>
            <a:ext cx="1418081" cy="52322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fontAlgn="base">
              <a:spcBef>
                <a:spcPct val="20000"/>
              </a:spcBef>
              <a:spcAft>
                <a:spcPct val="0"/>
              </a:spcAft>
            </a:pPr>
            <a:r>
              <a:rPr lang="en-US" sz="2800" b="1">
                <a:solidFill>
                  <a:srgbClr val="006600"/>
                </a:solidFill>
                <a:latin typeface="Times New Roman" pitchFamily="18" charset="0"/>
              </a:rPr>
              <a:t>Tuổi già</a:t>
            </a:r>
            <a:endParaRPr lang="vi-VN" sz="2800" b="1">
              <a:solidFill>
                <a:srgbClr val="006600"/>
              </a:solidFill>
              <a:latin typeface="Times New Roman" pitchFamily="18" charset="0"/>
            </a:endParaRPr>
          </a:p>
        </p:txBody>
      </p:sp>
      <p:sp>
        <p:nvSpPr>
          <p:cNvPr id="3093" name="Line 21"/>
          <p:cNvSpPr>
            <a:spLocks noChangeShapeType="1"/>
          </p:cNvSpPr>
          <p:nvPr/>
        </p:nvSpPr>
        <p:spPr bwMode="auto">
          <a:xfrm>
            <a:off x="3200400" y="4000500"/>
            <a:ext cx="457200"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094" name="Line 22"/>
          <p:cNvSpPr>
            <a:spLocks noChangeShapeType="1"/>
          </p:cNvSpPr>
          <p:nvPr/>
        </p:nvSpPr>
        <p:spPr bwMode="auto">
          <a:xfrm>
            <a:off x="7086600" y="3924300"/>
            <a:ext cx="457200"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Tree>
    <p:extLst>
      <p:ext uri="{BB962C8B-B14F-4D97-AF65-F5344CB8AC3E}">
        <p14:creationId xmlns:p14="http://schemas.microsoft.com/office/powerpoint/2010/main" val="3112398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8"/>
                                        </p:tgtEl>
                                        <p:attrNameLst>
                                          <p:attrName>style.visibility</p:attrName>
                                        </p:attrNameLst>
                                      </p:cBhvr>
                                      <p:to>
                                        <p:strVal val="visible"/>
                                      </p:to>
                                    </p:set>
                                    <p:anim calcmode="discrete" valueType="clr">
                                      <p:cBhvr override="childStyle">
                                        <p:cTn id="14" dur="80"/>
                                        <p:tgtEl>
                                          <p:spTgt spid="30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8"/>
                                        </p:tgtEl>
                                        <p:attrNameLst>
                                          <p:attrName>fillcolor</p:attrName>
                                        </p:attrNameLst>
                                      </p:cBhvr>
                                      <p:tavLst>
                                        <p:tav tm="0">
                                          <p:val>
                                            <p:clrVal>
                                              <a:schemeClr val="accent2"/>
                                            </p:clrVal>
                                          </p:val>
                                        </p:tav>
                                        <p:tav tm="50000">
                                          <p:val>
                                            <p:clrVal>
                                              <a:schemeClr val="hlink"/>
                                            </p:clrVal>
                                          </p:val>
                                        </p:tav>
                                      </p:tavLst>
                                    </p:anim>
                                    <p:set>
                                      <p:cBhvr>
                                        <p:cTn id="16" dur="80"/>
                                        <p:tgtEl>
                                          <p:spTgt spid="308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7"/>
                                        </p:tgtEl>
                                        <p:attrNameLst>
                                          <p:attrName>style.visibility</p:attrName>
                                        </p:attrNameLst>
                                      </p:cBhvr>
                                      <p:to>
                                        <p:strVal val="visible"/>
                                      </p:to>
                                    </p:set>
                                    <p:anim calcmode="discrete" valueType="clr">
                                      <p:cBhvr override="childStyle">
                                        <p:cTn id="21" dur="80"/>
                                        <p:tgtEl>
                                          <p:spTgt spid="308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7"/>
                                        </p:tgtEl>
                                        <p:attrNameLst>
                                          <p:attrName>fillcolor</p:attrName>
                                        </p:attrNameLst>
                                      </p:cBhvr>
                                      <p:tavLst>
                                        <p:tav tm="0">
                                          <p:val>
                                            <p:clrVal>
                                              <a:schemeClr val="accent2"/>
                                            </p:clrVal>
                                          </p:val>
                                        </p:tav>
                                        <p:tav tm="50000">
                                          <p:val>
                                            <p:clrVal>
                                              <a:schemeClr val="hlink"/>
                                            </p:clrVal>
                                          </p:val>
                                        </p:tav>
                                      </p:tavLst>
                                    </p:anim>
                                    <p:set>
                                      <p:cBhvr>
                                        <p:cTn id="23" dur="80"/>
                                        <p:tgtEl>
                                          <p:spTgt spid="308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4556"/>
                                        </p:tgtEl>
                                        <p:attrNameLst>
                                          <p:attrName>style.visibility</p:attrName>
                                        </p:attrNameLst>
                                      </p:cBhvr>
                                      <p:to>
                                        <p:strVal val="visible"/>
                                      </p:to>
                                    </p:set>
                                    <p:anim calcmode="lin" valueType="num">
                                      <p:cBhvr additive="base">
                                        <p:cTn id="28" dur="500" fill="hold"/>
                                        <p:tgtEl>
                                          <p:spTgt spid="64556"/>
                                        </p:tgtEl>
                                        <p:attrNameLst>
                                          <p:attrName>ppt_x</p:attrName>
                                        </p:attrNameLst>
                                      </p:cBhvr>
                                      <p:tavLst>
                                        <p:tav tm="0">
                                          <p:val>
                                            <p:strVal val="0-#ppt_w/2"/>
                                          </p:val>
                                        </p:tav>
                                        <p:tav tm="100000">
                                          <p:val>
                                            <p:strVal val="#ppt_x"/>
                                          </p:val>
                                        </p:tav>
                                      </p:tavLst>
                                    </p:anim>
                                    <p:anim calcmode="lin" valueType="num">
                                      <p:cBhvr additive="base">
                                        <p:cTn id="29" dur="500" fill="hold"/>
                                        <p:tgtEl>
                                          <p:spTgt spid="6455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093"/>
                                        </p:tgtEl>
                                        <p:attrNameLst>
                                          <p:attrName>style.visibility</p:attrName>
                                        </p:attrNameLst>
                                      </p:cBhvr>
                                      <p:to>
                                        <p:strVal val="visible"/>
                                      </p:to>
                                    </p:set>
                                    <p:anim calcmode="lin" valueType="num">
                                      <p:cBhvr additive="base">
                                        <p:cTn id="34" dur="500" fill="hold"/>
                                        <p:tgtEl>
                                          <p:spTgt spid="3093"/>
                                        </p:tgtEl>
                                        <p:attrNameLst>
                                          <p:attrName>ppt_x</p:attrName>
                                        </p:attrNameLst>
                                      </p:cBhvr>
                                      <p:tavLst>
                                        <p:tav tm="0">
                                          <p:val>
                                            <p:strVal val="0-#ppt_w/2"/>
                                          </p:val>
                                        </p:tav>
                                        <p:tav tm="100000">
                                          <p:val>
                                            <p:strVal val="#ppt_x"/>
                                          </p:val>
                                        </p:tav>
                                      </p:tavLst>
                                    </p:anim>
                                    <p:anim calcmode="lin" valueType="num">
                                      <p:cBhvr additive="base">
                                        <p:cTn id="35" dur="500" fill="hold"/>
                                        <p:tgtEl>
                                          <p:spTgt spid="3093"/>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4557"/>
                                        </p:tgtEl>
                                        <p:attrNameLst>
                                          <p:attrName>style.visibility</p:attrName>
                                        </p:attrNameLst>
                                      </p:cBhvr>
                                      <p:to>
                                        <p:strVal val="visible"/>
                                      </p:to>
                                    </p:set>
                                    <p:anim calcmode="lin" valueType="num">
                                      <p:cBhvr additive="base">
                                        <p:cTn id="40" dur="500" fill="hold"/>
                                        <p:tgtEl>
                                          <p:spTgt spid="64557"/>
                                        </p:tgtEl>
                                        <p:attrNameLst>
                                          <p:attrName>ppt_x</p:attrName>
                                        </p:attrNameLst>
                                      </p:cBhvr>
                                      <p:tavLst>
                                        <p:tav tm="0">
                                          <p:val>
                                            <p:strVal val="0-#ppt_w/2"/>
                                          </p:val>
                                        </p:tav>
                                        <p:tav tm="100000">
                                          <p:val>
                                            <p:strVal val="#ppt_x"/>
                                          </p:val>
                                        </p:tav>
                                      </p:tavLst>
                                    </p:anim>
                                    <p:anim calcmode="lin" valueType="num">
                                      <p:cBhvr additive="base">
                                        <p:cTn id="41" dur="500" fill="hold"/>
                                        <p:tgtEl>
                                          <p:spTgt spid="64557"/>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094"/>
                                        </p:tgtEl>
                                        <p:attrNameLst>
                                          <p:attrName>style.visibility</p:attrName>
                                        </p:attrNameLst>
                                      </p:cBhvr>
                                      <p:to>
                                        <p:strVal val="visible"/>
                                      </p:to>
                                    </p:set>
                                    <p:anim calcmode="lin" valueType="num">
                                      <p:cBhvr additive="base">
                                        <p:cTn id="46" dur="500" fill="hold"/>
                                        <p:tgtEl>
                                          <p:spTgt spid="3094"/>
                                        </p:tgtEl>
                                        <p:attrNameLst>
                                          <p:attrName>ppt_x</p:attrName>
                                        </p:attrNameLst>
                                      </p:cBhvr>
                                      <p:tavLst>
                                        <p:tav tm="0">
                                          <p:val>
                                            <p:strVal val="0-#ppt_w/2"/>
                                          </p:val>
                                        </p:tav>
                                        <p:tav tm="100000">
                                          <p:val>
                                            <p:strVal val="#ppt_x"/>
                                          </p:val>
                                        </p:tav>
                                      </p:tavLst>
                                    </p:anim>
                                    <p:anim calcmode="lin" valueType="num">
                                      <p:cBhvr additive="base">
                                        <p:cTn id="47" dur="500" fill="hold"/>
                                        <p:tgtEl>
                                          <p:spTgt spid="309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4558"/>
                                        </p:tgtEl>
                                        <p:attrNameLst>
                                          <p:attrName>style.visibility</p:attrName>
                                        </p:attrNameLst>
                                      </p:cBhvr>
                                      <p:to>
                                        <p:strVal val="visible"/>
                                      </p:to>
                                    </p:set>
                                    <p:anim calcmode="lin" valueType="num">
                                      <p:cBhvr additive="base">
                                        <p:cTn id="52" dur="500" fill="hold"/>
                                        <p:tgtEl>
                                          <p:spTgt spid="64558"/>
                                        </p:tgtEl>
                                        <p:attrNameLst>
                                          <p:attrName>ppt_x</p:attrName>
                                        </p:attrNameLst>
                                      </p:cBhvr>
                                      <p:tavLst>
                                        <p:tav tm="0">
                                          <p:val>
                                            <p:strVal val="0-#ppt_w/2"/>
                                          </p:val>
                                        </p:tav>
                                        <p:tav tm="100000">
                                          <p:val>
                                            <p:strVal val="#ppt_x"/>
                                          </p:val>
                                        </p:tav>
                                      </p:tavLst>
                                    </p:anim>
                                    <p:anim calcmode="lin" valueType="num">
                                      <p:cBhvr additive="base">
                                        <p:cTn id="53" dur="500" fill="hold"/>
                                        <p:tgtEl>
                                          <p:spTgt spid="64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P spid="3088" grpId="0"/>
      <p:bldP spid="64556" grpId="0" animBg="1"/>
      <p:bldP spid="64557" grpId="0" animBg="1"/>
      <p:bldP spid="64558" grpId="0" animBg="1"/>
      <p:bldP spid="3093" grpId="0" animBg="1"/>
      <p:bldP spid="30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0" name="Group 30"/>
          <p:cNvGraphicFramePr>
            <a:graphicFrameLocks noGrp="1"/>
          </p:cNvGraphicFramePr>
          <p:nvPr>
            <p:ph/>
            <p:extLst>
              <p:ext uri="{D42A27DB-BD31-4B8C-83A1-F6EECF244321}">
                <p14:modId xmlns:p14="http://schemas.microsoft.com/office/powerpoint/2010/main" val="4278671015"/>
              </p:ext>
            </p:extLst>
          </p:nvPr>
        </p:nvGraphicFramePr>
        <p:xfrm>
          <a:off x="304800" y="419100"/>
          <a:ext cx="8686800" cy="4923667"/>
        </p:xfrm>
        <a:graphic>
          <a:graphicData uri="http://schemas.openxmlformats.org/drawingml/2006/table">
            <a:tbl>
              <a:tblPr/>
              <a:tblGrid>
                <a:gridCol w="1676400"/>
                <a:gridCol w="1066800"/>
                <a:gridCol w="5943600"/>
              </a:tblGrid>
              <a:tr h="428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FF"/>
                          </a:solidFill>
                          <a:effectLst/>
                          <a:latin typeface="Times New Roman" pitchFamily="18" charset="0"/>
                        </a:rPr>
                        <a:t>Giai</a:t>
                      </a:r>
                      <a:r>
                        <a:rPr kumimoji="0" lang="en-US" sz="2000" b="1" i="0" u="none" strike="noStrike" cap="none" normalizeH="0" baseline="0" dirty="0" smtClean="0">
                          <a:ln>
                            <a:noFill/>
                          </a:ln>
                          <a:solidFill>
                            <a:srgbClr val="0000FF"/>
                          </a:solidFill>
                          <a:effectLst/>
                          <a:latin typeface="Times New Roman" pitchFamily="18" charset="0"/>
                        </a:rPr>
                        <a:t> </a:t>
                      </a:r>
                      <a:r>
                        <a:rPr kumimoji="0" lang="en-US" sz="2000" b="1" i="0" u="none" strike="noStrike" cap="none" normalizeH="0" baseline="0" dirty="0" err="1" smtClean="0">
                          <a:ln>
                            <a:noFill/>
                          </a:ln>
                          <a:solidFill>
                            <a:srgbClr val="0000FF"/>
                          </a:solidFill>
                          <a:effectLst/>
                          <a:latin typeface="Times New Roman" pitchFamily="18" charset="0"/>
                        </a:rPr>
                        <a:t>đoạn</a:t>
                      </a:r>
                      <a:r>
                        <a:rPr kumimoji="0" lang="en-US" sz="2000" b="1" i="0" u="none" strike="noStrike" cap="none" normalizeH="0" baseline="0" dirty="0" smtClean="0">
                          <a:ln>
                            <a:noFill/>
                          </a:ln>
                          <a:solidFill>
                            <a:srgbClr val="0000FF"/>
                          </a:solidFill>
                          <a:effectLst/>
                          <a:latin typeface="Times New Roman" pitchFamily="18" charset="0"/>
                        </a:rPr>
                        <a:t> </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FF"/>
                          </a:solidFill>
                          <a:effectLst/>
                          <a:latin typeface="Times New Roman" pitchFamily="18" charset="0"/>
                        </a:rPr>
                        <a:t> </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FF"/>
                          </a:solidFill>
                          <a:effectLst/>
                          <a:latin typeface="Times New Roman" pitchFamily="18" charset="0"/>
                        </a:rPr>
                        <a:t>Đặc</a:t>
                      </a:r>
                      <a:r>
                        <a:rPr kumimoji="0" lang="en-US" sz="2000" b="1" i="0" u="none" strike="noStrike" cap="none" normalizeH="0" baseline="0" dirty="0" smtClean="0">
                          <a:ln>
                            <a:noFill/>
                          </a:ln>
                          <a:solidFill>
                            <a:srgbClr val="0000FF"/>
                          </a:solidFill>
                          <a:effectLst/>
                          <a:latin typeface="Times New Roman" pitchFamily="18" charset="0"/>
                        </a:rPr>
                        <a:t> </a:t>
                      </a:r>
                      <a:r>
                        <a:rPr kumimoji="0" lang="en-US" sz="2000" b="1" i="0" u="none" strike="noStrike" cap="none" normalizeH="0" baseline="0" dirty="0" err="1" smtClean="0">
                          <a:ln>
                            <a:noFill/>
                          </a:ln>
                          <a:solidFill>
                            <a:srgbClr val="0000FF"/>
                          </a:solidFill>
                          <a:effectLst/>
                          <a:latin typeface="Times New Roman" pitchFamily="18" charset="0"/>
                        </a:rPr>
                        <a:t>điểm</a:t>
                      </a:r>
                      <a:r>
                        <a:rPr kumimoji="0" lang="en-US" sz="2000" b="1" i="0" u="none" strike="noStrike" cap="none" normalizeH="0" baseline="0" dirty="0" smtClean="0">
                          <a:ln>
                            <a:noFill/>
                          </a:ln>
                          <a:solidFill>
                            <a:srgbClr val="0000FF"/>
                          </a:solidFill>
                          <a:effectLst/>
                          <a:latin typeface="Times New Roman" pitchFamily="18" charset="0"/>
                        </a:rPr>
                        <a:t> </a:t>
                      </a:r>
                      <a:r>
                        <a:rPr kumimoji="0" lang="en-US" sz="2000" b="1" i="0" u="none" strike="noStrike" cap="none" normalizeH="0" baseline="0" dirty="0" err="1" smtClean="0">
                          <a:ln>
                            <a:noFill/>
                          </a:ln>
                          <a:solidFill>
                            <a:srgbClr val="0000FF"/>
                          </a:solidFill>
                          <a:effectLst/>
                          <a:latin typeface="Times New Roman" pitchFamily="18" charset="0"/>
                        </a:rPr>
                        <a:t>nổi</a:t>
                      </a:r>
                      <a:r>
                        <a:rPr kumimoji="0" lang="en-US" sz="2000" b="1" i="0" u="none" strike="noStrike" cap="none" normalizeH="0" baseline="0" dirty="0" smtClean="0">
                          <a:ln>
                            <a:noFill/>
                          </a:ln>
                          <a:solidFill>
                            <a:srgbClr val="0000FF"/>
                          </a:solidFill>
                          <a:effectLst/>
                          <a:latin typeface="Times New Roman" pitchFamily="18" charset="0"/>
                        </a:rPr>
                        <a:t> </a:t>
                      </a:r>
                      <a:r>
                        <a:rPr kumimoji="0" lang="en-US" sz="2000" b="1" i="0" u="none" strike="noStrike" cap="none" normalizeH="0" baseline="0" dirty="0" err="1" smtClean="0">
                          <a:ln>
                            <a:noFill/>
                          </a:ln>
                          <a:solidFill>
                            <a:srgbClr val="0000FF"/>
                          </a:solidFill>
                          <a:effectLst/>
                          <a:latin typeface="Times New Roman" pitchFamily="18" charset="0"/>
                        </a:rPr>
                        <a:t>bật</a:t>
                      </a:r>
                      <a:r>
                        <a:rPr kumimoji="0" lang="en-US" sz="2000" b="1" i="0" u="none" strike="noStrike" cap="none" normalizeH="0" baseline="0" dirty="0" smtClean="0">
                          <a:ln>
                            <a:noFill/>
                          </a:ln>
                          <a:solidFill>
                            <a:srgbClr val="0000FF"/>
                          </a:solidFill>
                          <a:effectLst/>
                          <a:latin typeface="Times New Roman" pitchFamily="18" charset="0"/>
                        </a:rPr>
                        <a:t> </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Tuổi vị thành niên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6600"/>
                          </a:solidFill>
                          <a:effectLst/>
                          <a:latin typeface="Times New Roman" pitchFamily="18" charset="0"/>
                        </a:rPr>
                        <a:t>Từ ..... tuổi đến .... tuổi</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endParaRP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6600"/>
                          </a:solidFill>
                          <a:effectLst/>
                          <a:latin typeface="Times New Roman" pitchFamily="18" charset="0"/>
                        </a:rPr>
                        <a:t>     </a:t>
                      </a:r>
                      <a:r>
                        <a:rPr kumimoji="0" lang="en-US" sz="2000" b="1" i="0" u="none" strike="noStrike" kern="1200" cap="none" spc="0" normalizeH="0" baseline="0" noProof="0" dirty="0" smtClean="0">
                          <a:ln>
                            <a:noFill/>
                          </a:ln>
                          <a:solidFill>
                            <a:srgbClr val="006600"/>
                          </a:solidFill>
                          <a:effectLst/>
                          <a:uLnTx/>
                          <a:uFillTx/>
                          <a:latin typeface="Times New Roman" pitchFamily="18" charset="0"/>
                          <a:ea typeface="+mn-ea"/>
                          <a:cs typeface="+mn-cs"/>
                        </a:rPr>
                        <a:t>Ở tuổi này cơ thể dần suy yếu, chức năng hoạt động của các cơ quan giảm dần. Tuy nhiên những người cao tuổi có thể kéo dài tuổi thọ bằng sự rèn luyện thân thể, sống điều độ và tham gia các hoạt động xã hội.</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2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Tuổi trưởng thành </a:t>
                      </a:r>
                      <a:r>
                        <a:rPr kumimoji="0" lang="en-US" sz="2000" b="1" i="0" u="none" strike="noStrike" cap="none" normalizeH="0" baseline="0" dirty="0" smtClean="0">
                          <a:ln>
                            <a:noFill/>
                          </a:ln>
                          <a:solidFill>
                            <a:srgbClr val="00B050"/>
                          </a:solidFill>
                          <a:effectLst/>
                          <a:latin typeface="Times New Roman" pitchFamily="18" charset="0"/>
                        </a:rPr>
                        <a:t>(</a:t>
                      </a:r>
                      <a:r>
                        <a:rPr kumimoji="0" lang="en-US" sz="2000" b="1" i="0" u="none" strike="noStrike" cap="none" normalizeH="0" baseline="0" dirty="0" smtClean="0">
                          <a:ln>
                            <a:noFill/>
                          </a:ln>
                          <a:solidFill>
                            <a:srgbClr val="006600"/>
                          </a:solidFill>
                          <a:effectLst/>
                          <a:latin typeface="Times New Roman" pitchFamily="18" charset="0"/>
                        </a:rPr>
                        <a:t>Từ ..... tuổi đến .... hoặc ... tuổi)</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 </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006600"/>
                          </a:solidFill>
                          <a:effectLst/>
                          <a:uLnTx/>
                          <a:uFillTx/>
                          <a:latin typeface="Times New Roman" pitchFamily="18" charset="0"/>
                          <a:ea typeface="+mn-ea"/>
                          <a:cs typeface="+mn-cs"/>
                        </a:rPr>
                        <a:t>Giai đoạn chuyển tiếp từ trẻ con thành người lớn. Ở tuổi này có sự phát triển mạnh mẽ về thể chất, tinh thần và mối quan hệ với bạn bè, xã hội.</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Times New Roman" pitchFamily="18" charset="0"/>
                        </a:rPr>
                        <a:t>Tuổi già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6600"/>
                          </a:solidFill>
                          <a:effectLst/>
                          <a:latin typeface="Times New Roman" pitchFamily="18" charset="0"/>
                        </a:rPr>
                        <a:t>Từ .....  hoặc .... tuổi trở lên</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  </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6600"/>
                          </a:solidFill>
                          <a:effectLst/>
                          <a:latin typeface="Times New Roman" pitchFamily="18" charset="0"/>
                        </a:rPr>
                        <a:t>Trong những năm đầu của giai đoạn này, tầm vóc và thể lực của chúng ta phát triển nhất. Các cơ quan trong cơ thể đều hoàn thiện. Lúc này có thể lập gia đình, chịu trách nhiệm với bản thân, gia đình, xã hội</a:t>
                      </a:r>
                    </a:p>
                  </a:txBody>
                  <a:tcPr marT="38056" marB="38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764737" y="1790700"/>
            <a:ext cx="530679" cy="400110"/>
          </a:xfrm>
          <a:prstGeom prst="rect">
            <a:avLst/>
          </a:prstGeom>
          <a:noFill/>
        </p:spPr>
        <p:txBody>
          <a:bodyPr wrap="square" rtlCol="0">
            <a:spAutoFit/>
          </a:bodyPr>
          <a:lstStyle/>
          <a:p>
            <a:r>
              <a:rPr lang="en-US" sz="2000" dirty="0" smtClean="0">
                <a:solidFill>
                  <a:srgbClr val="FF0000"/>
                </a:solidFill>
              </a:rPr>
              <a:t>19</a:t>
            </a:r>
            <a:endParaRPr lang="en-US" sz="2000" dirty="0">
              <a:solidFill>
                <a:srgbClr val="FF0000"/>
              </a:solidFill>
            </a:endParaRPr>
          </a:p>
        </p:txBody>
      </p:sp>
      <p:sp>
        <p:nvSpPr>
          <p:cNvPr id="7" name="TextBox 6"/>
          <p:cNvSpPr txBox="1"/>
          <p:nvPr/>
        </p:nvSpPr>
        <p:spPr>
          <a:xfrm>
            <a:off x="838230" y="1466790"/>
            <a:ext cx="530679" cy="400110"/>
          </a:xfrm>
          <a:prstGeom prst="rect">
            <a:avLst/>
          </a:prstGeom>
          <a:noFill/>
        </p:spPr>
        <p:txBody>
          <a:bodyPr wrap="square" rtlCol="0">
            <a:spAutoFit/>
          </a:bodyPr>
          <a:lstStyle/>
          <a:p>
            <a:r>
              <a:rPr lang="en-US" sz="2000" dirty="0" smtClean="0">
                <a:solidFill>
                  <a:srgbClr val="FF0000"/>
                </a:solidFill>
              </a:rPr>
              <a:t>10</a:t>
            </a:r>
            <a:endParaRPr lang="en-US" sz="2000" dirty="0">
              <a:solidFill>
                <a:srgbClr val="FF0000"/>
              </a:solidFill>
            </a:endParaRPr>
          </a:p>
        </p:txBody>
      </p:sp>
      <p:sp>
        <p:nvSpPr>
          <p:cNvPr id="8" name="TextBox 7"/>
          <p:cNvSpPr txBox="1"/>
          <p:nvPr/>
        </p:nvSpPr>
        <p:spPr>
          <a:xfrm>
            <a:off x="1447807" y="2705100"/>
            <a:ext cx="530679" cy="400110"/>
          </a:xfrm>
          <a:prstGeom prst="rect">
            <a:avLst/>
          </a:prstGeom>
          <a:noFill/>
        </p:spPr>
        <p:txBody>
          <a:bodyPr wrap="square" rtlCol="0">
            <a:spAutoFit/>
          </a:bodyPr>
          <a:lstStyle/>
          <a:p>
            <a:r>
              <a:rPr lang="en-US" sz="2000" dirty="0" smtClean="0">
                <a:solidFill>
                  <a:srgbClr val="FF0000"/>
                </a:solidFill>
              </a:rPr>
              <a:t>20</a:t>
            </a:r>
            <a:endParaRPr lang="en-US" sz="2000" dirty="0">
              <a:solidFill>
                <a:srgbClr val="FF0000"/>
              </a:solidFill>
            </a:endParaRPr>
          </a:p>
        </p:txBody>
      </p:sp>
      <p:sp>
        <p:nvSpPr>
          <p:cNvPr id="9" name="TextBox 8"/>
          <p:cNvSpPr txBox="1"/>
          <p:nvPr/>
        </p:nvSpPr>
        <p:spPr>
          <a:xfrm>
            <a:off x="1524030" y="3009900"/>
            <a:ext cx="530679" cy="400110"/>
          </a:xfrm>
          <a:prstGeom prst="rect">
            <a:avLst/>
          </a:prstGeom>
          <a:noFill/>
        </p:spPr>
        <p:txBody>
          <a:bodyPr wrap="square" rtlCol="0">
            <a:spAutoFit/>
          </a:bodyPr>
          <a:lstStyle/>
          <a:p>
            <a:r>
              <a:rPr lang="en-US" sz="2000" dirty="0" smtClean="0">
                <a:solidFill>
                  <a:srgbClr val="FF0000"/>
                </a:solidFill>
              </a:rPr>
              <a:t>60</a:t>
            </a:r>
            <a:endParaRPr lang="en-US" sz="2000" dirty="0">
              <a:solidFill>
                <a:srgbClr val="FF0000"/>
              </a:solidFill>
            </a:endParaRPr>
          </a:p>
        </p:txBody>
      </p:sp>
      <p:sp>
        <p:nvSpPr>
          <p:cNvPr id="10" name="TextBox 9"/>
          <p:cNvSpPr txBox="1"/>
          <p:nvPr/>
        </p:nvSpPr>
        <p:spPr>
          <a:xfrm>
            <a:off x="840951" y="3314700"/>
            <a:ext cx="530679" cy="400110"/>
          </a:xfrm>
          <a:prstGeom prst="rect">
            <a:avLst/>
          </a:prstGeom>
          <a:noFill/>
        </p:spPr>
        <p:txBody>
          <a:bodyPr wrap="square" rtlCol="0">
            <a:spAutoFit/>
          </a:bodyPr>
          <a:lstStyle/>
          <a:p>
            <a:r>
              <a:rPr lang="en-US" sz="2000" dirty="0" smtClean="0">
                <a:solidFill>
                  <a:srgbClr val="FF0000"/>
                </a:solidFill>
              </a:rPr>
              <a:t>65</a:t>
            </a:r>
            <a:endParaRPr lang="en-US" sz="2000" dirty="0">
              <a:solidFill>
                <a:srgbClr val="FF0000"/>
              </a:solidFill>
            </a:endParaRPr>
          </a:p>
        </p:txBody>
      </p:sp>
      <p:sp>
        <p:nvSpPr>
          <p:cNvPr id="11" name="TextBox 10"/>
          <p:cNvSpPr txBox="1"/>
          <p:nvPr/>
        </p:nvSpPr>
        <p:spPr>
          <a:xfrm>
            <a:off x="806933" y="4076700"/>
            <a:ext cx="530679" cy="400110"/>
          </a:xfrm>
          <a:prstGeom prst="rect">
            <a:avLst/>
          </a:prstGeom>
          <a:noFill/>
        </p:spPr>
        <p:txBody>
          <a:bodyPr wrap="square" rtlCol="0">
            <a:spAutoFit/>
          </a:bodyPr>
          <a:lstStyle/>
          <a:p>
            <a:r>
              <a:rPr lang="en-US" sz="2000" dirty="0" smtClean="0">
                <a:solidFill>
                  <a:srgbClr val="FF0000"/>
                </a:solidFill>
              </a:rPr>
              <a:t>60</a:t>
            </a:r>
            <a:endParaRPr lang="en-US" sz="2000" dirty="0">
              <a:solidFill>
                <a:srgbClr val="FF0000"/>
              </a:solidFill>
            </a:endParaRPr>
          </a:p>
        </p:txBody>
      </p:sp>
      <p:sp>
        <p:nvSpPr>
          <p:cNvPr id="12" name="TextBox 11"/>
          <p:cNvSpPr txBox="1"/>
          <p:nvPr/>
        </p:nvSpPr>
        <p:spPr>
          <a:xfrm>
            <a:off x="315687" y="4381500"/>
            <a:ext cx="530679" cy="400110"/>
          </a:xfrm>
          <a:prstGeom prst="rect">
            <a:avLst/>
          </a:prstGeom>
          <a:noFill/>
        </p:spPr>
        <p:txBody>
          <a:bodyPr wrap="square" rtlCol="0">
            <a:spAutoFit/>
          </a:bodyPr>
          <a:lstStyle/>
          <a:p>
            <a:r>
              <a:rPr lang="en-US" sz="2000" dirty="0" smtClean="0">
                <a:solidFill>
                  <a:srgbClr val="FF0000"/>
                </a:solidFill>
              </a:rPr>
              <a:t>65</a:t>
            </a:r>
            <a:endParaRPr lang="en-US" sz="2000" dirty="0">
              <a:solidFill>
                <a:srgbClr val="FF0000"/>
              </a:solidFill>
            </a:endParaRPr>
          </a:p>
        </p:txBody>
      </p:sp>
      <p:cxnSp>
        <p:nvCxnSpPr>
          <p:cNvPr id="5" name="Straight Arrow Connector 4"/>
          <p:cNvCxnSpPr/>
          <p:nvPr/>
        </p:nvCxnSpPr>
        <p:spPr>
          <a:xfrm>
            <a:off x="1978487" y="1600200"/>
            <a:ext cx="1069521" cy="1447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1978487" y="3048000"/>
            <a:ext cx="1069521" cy="1447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V="1">
            <a:off x="1978486" y="1562100"/>
            <a:ext cx="1069523" cy="27771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12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43000" y="635000"/>
            <a:ext cx="6705600" cy="3600986"/>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sz="3200" dirty="0" smtClean="0">
                <a:solidFill>
                  <a:srgbClr val="000000"/>
                </a:solidFill>
              </a:rPr>
              <a:t>              </a:t>
            </a:r>
            <a:r>
              <a:rPr lang="en-US" sz="4400" b="1" dirty="0" err="1" smtClean="0">
                <a:solidFill>
                  <a:srgbClr val="FF0000"/>
                </a:solidFill>
              </a:rPr>
              <a:t>Hoạt</a:t>
            </a:r>
            <a:r>
              <a:rPr lang="en-US" sz="4400" b="1" dirty="0" smtClean="0">
                <a:solidFill>
                  <a:srgbClr val="FF0000"/>
                </a:solidFill>
              </a:rPr>
              <a:t> </a:t>
            </a:r>
            <a:r>
              <a:rPr lang="en-US" sz="4400" b="1" dirty="0" err="1" smtClean="0">
                <a:solidFill>
                  <a:srgbClr val="FF0000"/>
                </a:solidFill>
              </a:rPr>
              <a:t>động</a:t>
            </a:r>
            <a:r>
              <a:rPr lang="en-US" sz="4400" b="1" dirty="0" smtClean="0">
                <a:solidFill>
                  <a:srgbClr val="FF0000"/>
                </a:solidFill>
              </a:rPr>
              <a:t> 2 </a:t>
            </a:r>
            <a:r>
              <a:rPr lang="en-US" sz="4400" b="1" dirty="0" smtClean="0">
                <a:solidFill>
                  <a:srgbClr val="000000"/>
                </a:solidFill>
              </a:rPr>
              <a:t> </a:t>
            </a:r>
          </a:p>
          <a:p>
            <a:pPr eaLnBrk="1" fontAlgn="base" hangingPunct="1">
              <a:spcBef>
                <a:spcPct val="0"/>
              </a:spcBef>
              <a:spcAft>
                <a:spcPct val="0"/>
              </a:spcAft>
              <a:defRPr/>
            </a:pPr>
            <a:endParaRPr lang="en-US" sz="4400" b="1" dirty="0" smtClean="0">
              <a:solidFill>
                <a:srgbClr val="000000"/>
              </a:solidFill>
            </a:endParaRPr>
          </a:p>
          <a:p>
            <a:pPr eaLnBrk="1" fontAlgn="base" hangingPunct="1">
              <a:spcBef>
                <a:spcPct val="0"/>
              </a:spcBef>
              <a:spcAft>
                <a:spcPct val="0"/>
              </a:spcAft>
              <a:defRPr/>
            </a:pPr>
            <a:r>
              <a:rPr lang="en-US" sz="3600" b="1" dirty="0" smtClean="0">
                <a:solidFill>
                  <a:srgbClr val="000000"/>
                </a:solidFill>
              </a:rPr>
              <a:t>     </a:t>
            </a:r>
            <a:r>
              <a:rPr lang="en-US" sz="3600" b="1" dirty="0" err="1" smtClean="0">
                <a:solidFill>
                  <a:srgbClr val="000000"/>
                </a:solidFill>
              </a:rPr>
              <a:t>Nhìn</a:t>
            </a:r>
            <a:r>
              <a:rPr lang="en-US" sz="3600" b="1" dirty="0" smtClean="0">
                <a:solidFill>
                  <a:srgbClr val="000000"/>
                </a:solidFill>
              </a:rPr>
              <a:t> </a:t>
            </a:r>
            <a:r>
              <a:rPr lang="en-US" sz="3600" b="1" dirty="0" err="1" smtClean="0">
                <a:solidFill>
                  <a:srgbClr val="000000"/>
                </a:solidFill>
              </a:rPr>
              <a:t>người</a:t>
            </a:r>
            <a:r>
              <a:rPr lang="en-US" sz="3600" b="1" dirty="0" smtClean="0">
                <a:solidFill>
                  <a:srgbClr val="000000"/>
                </a:solidFill>
              </a:rPr>
              <a:t>  </a:t>
            </a:r>
            <a:r>
              <a:rPr lang="en-US" sz="3600" b="1" dirty="0" err="1" smtClean="0">
                <a:solidFill>
                  <a:srgbClr val="000000"/>
                </a:solidFill>
              </a:rPr>
              <a:t>đoán</a:t>
            </a:r>
            <a:r>
              <a:rPr lang="en-US" sz="3600" b="1" dirty="0" smtClean="0">
                <a:solidFill>
                  <a:srgbClr val="000000"/>
                </a:solidFill>
              </a:rPr>
              <a:t> </a:t>
            </a:r>
            <a:r>
              <a:rPr lang="en-US" sz="3600" b="1" dirty="0" err="1" smtClean="0">
                <a:solidFill>
                  <a:srgbClr val="000000"/>
                </a:solidFill>
              </a:rPr>
              <a:t>tuổi</a:t>
            </a:r>
            <a:r>
              <a:rPr lang="en-US" sz="3600" b="1" dirty="0" smtClean="0">
                <a:solidFill>
                  <a:srgbClr val="000000"/>
                </a:solidFill>
              </a:rPr>
              <a:t> . </a:t>
            </a:r>
          </a:p>
          <a:p>
            <a:pPr eaLnBrk="1" fontAlgn="base" hangingPunct="1">
              <a:spcBef>
                <a:spcPct val="0"/>
              </a:spcBef>
              <a:spcAft>
                <a:spcPct val="0"/>
              </a:spcAft>
              <a:defRPr/>
            </a:pPr>
            <a:r>
              <a:rPr lang="en-US" sz="3600" b="1" dirty="0" smtClean="0">
                <a:solidFill>
                  <a:srgbClr val="000000"/>
                </a:solidFill>
              </a:rPr>
              <a:t>     </a:t>
            </a:r>
            <a:r>
              <a:rPr lang="en-US" sz="3600" b="1" dirty="0" err="1" smtClean="0">
                <a:solidFill>
                  <a:srgbClr val="000000"/>
                </a:solidFill>
              </a:rPr>
              <a:t>Họ</a:t>
            </a:r>
            <a:r>
              <a:rPr lang="en-US" sz="3600" b="1" dirty="0" smtClean="0">
                <a:solidFill>
                  <a:srgbClr val="000000"/>
                </a:solidFill>
              </a:rPr>
              <a:t> </a:t>
            </a:r>
            <a:r>
              <a:rPr lang="en-US" sz="3600" b="1" dirty="0" err="1" smtClean="0">
                <a:solidFill>
                  <a:srgbClr val="000000"/>
                </a:solidFill>
              </a:rPr>
              <a:t>là</a:t>
            </a:r>
            <a:r>
              <a:rPr lang="en-US" sz="3600" b="1" dirty="0" smtClean="0">
                <a:solidFill>
                  <a:srgbClr val="000000"/>
                </a:solidFill>
              </a:rPr>
              <a:t> </a:t>
            </a:r>
            <a:r>
              <a:rPr lang="en-US" sz="3600" b="1" dirty="0" err="1" smtClean="0">
                <a:solidFill>
                  <a:srgbClr val="000000"/>
                </a:solidFill>
              </a:rPr>
              <a:t>ai</a:t>
            </a:r>
            <a:r>
              <a:rPr lang="en-US" sz="3600" b="1" dirty="0" smtClean="0">
                <a:solidFill>
                  <a:srgbClr val="000000"/>
                </a:solidFill>
              </a:rPr>
              <a:t> ? </a:t>
            </a:r>
            <a:r>
              <a:rPr lang="en-US" sz="3600" b="1" dirty="0" err="1" smtClean="0">
                <a:solidFill>
                  <a:srgbClr val="000000"/>
                </a:solidFill>
              </a:rPr>
              <a:t>Họ</a:t>
            </a:r>
            <a:r>
              <a:rPr lang="en-US" sz="3600" b="1" dirty="0" smtClean="0">
                <a:solidFill>
                  <a:srgbClr val="000000"/>
                </a:solidFill>
              </a:rPr>
              <a:t> </a:t>
            </a:r>
            <a:r>
              <a:rPr lang="en-US" sz="3600" b="1" dirty="0" err="1" smtClean="0">
                <a:solidFill>
                  <a:srgbClr val="000000"/>
                </a:solidFill>
              </a:rPr>
              <a:t>đang</a:t>
            </a:r>
            <a:r>
              <a:rPr lang="en-US" sz="3600" b="1" dirty="0" smtClean="0">
                <a:solidFill>
                  <a:srgbClr val="000000"/>
                </a:solidFill>
              </a:rPr>
              <a:t> ở </a:t>
            </a:r>
            <a:r>
              <a:rPr lang="en-US" sz="3600" b="1" dirty="0" err="1" smtClean="0">
                <a:solidFill>
                  <a:srgbClr val="000000"/>
                </a:solidFill>
              </a:rPr>
              <a:t>vào</a:t>
            </a:r>
            <a:r>
              <a:rPr lang="en-US" sz="3600" b="1" dirty="0" smtClean="0">
                <a:solidFill>
                  <a:srgbClr val="000000"/>
                </a:solidFill>
              </a:rPr>
              <a:t> </a:t>
            </a:r>
            <a:r>
              <a:rPr lang="en-US" sz="3600" b="1" dirty="0" err="1" smtClean="0">
                <a:solidFill>
                  <a:srgbClr val="000000"/>
                </a:solidFill>
              </a:rPr>
              <a:t>giai</a:t>
            </a:r>
            <a:r>
              <a:rPr lang="en-US" sz="3600" b="1" dirty="0" smtClean="0">
                <a:solidFill>
                  <a:srgbClr val="000000"/>
                </a:solidFill>
              </a:rPr>
              <a:t>        </a:t>
            </a:r>
            <a:r>
              <a:rPr lang="en-US" sz="3600" b="1" dirty="0" err="1" smtClean="0">
                <a:solidFill>
                  <a:srgbClr val="000000"/>
                </a:solidFill>
              </a:rPr>
              <a:t>đoạn</a:t>
            </a:r>
            <a:r>
              <a:rPr lang="en-US" sz="3600" b="1" dirty="0" smtClean="0">
                <a:solidFill>
                  <a:srgbClr val="000000"/>
                </a:solidFill>
              </a:rPr>
              <a:t> </a:t>
            </a:r>
            <a:r>
              <a:rPr lang="en-US" sz="3600" b="1" dirty="0" err="1" smtClean="0">
                <a:solidFill>
                  <a:srgbClr val="000000"/>
                </a:solidFill>
              </a:rPr>
              <a:t>nào</a:t>
            </a:r>
            <a:r>
              <a:rPr lang="en-US" sz="3600" b="1" dirty="0" smtClean="0">
                <a:solidFill>
                  <a:srgbClr val="000000"/>
                </a:solidFill>
              </a:rPr>
              <a:t> </a:t>
            </a:r>
            <a:r>
              <a:rPr lang="en-US" sz="3600" b="1" dirty="0" err="1" smtClean="0">
                <a:solidFill>
                  <a:srgbClr val="000000"/>
                </a:solidFill>
              </a:rPr>
              <a:t>của</a:t>
            </a:r>
            <a:r>
              <a:rPr lang="en-US" sz="3600" b="1" dirty="0" smtClean="0">
                <a:solidFill>
                  <a:srgbClr val="000000"/>
                </a:solidFill>
              </a:rPr>
              <a:t> </a:t>
            </a:r>
            <a:r>
              <a:rPr lang="en-US" sz="3600" b="1" dirty="0" err="1" smtClean="0">
                <a:solidFill>
                  <a:srgbClr val="000000"/>
                </a:solidFill>
              </a:rPr>
              <a:t>cuộc</a:t>
            </a:r>
            <a:r>
              <a:rPr lang="en-US" sz="3600" b="1" dirty="0" smtClean="0">
                <a:solidFill>
                  <a:srgbClr val="000000"/>
                </a:solidFill>
              </a:rPr>
              <a:t>  </a:t>
            </a:r>
            <a:r>
              <a:rPr lang="en-US" sz="3600" b="1" dirty="0" err="1" smtClean="0">
                <a:solidFill>
                  <a:srgbClr val="000000"/>
                </a:solidFill>
              </a:rPr>
              <a:t>đời</a:t>
            </a:r>
            <a:r>
              <a:rPr lang="en-US" sz="3600" b="1" dirty="0" smtClean="0">
                <a:solidFill>
                  <a:srgbClr val="000000"/>
                </a:solidFill>
              </a:rPr>
              <a:t> ?</a:t>
            </a:r>
          </a:p>
          <a:p>
            <a:pPr eaLnBrk="1" fontAlgn="base" hangingPunct="1">
              <a:spcBef>
                <a:spcPct val="0"/>
              </a:spcBef>
              <a:spcAft>
                <a:spcPct val="0"/>
              </a:spcAft>
              <a:defRPr/>
            </a:pPr>
            <a:r>
              <a:rPr lang="en-US" sz="3200" b="1" dirty="0" smtClean="0">
                <a:solidFill>
                  <a:srgbClr val="000000"/>
                </a:solidFill>
              </a:rPr>
              <a:t>  </a:t>
            </a:r>
          </a:p>
        </p:txBody>
      </p:sp>
      <p:pic>
        <p:nvPicPr>
          <p:cNvPr id="4" name="Picture 11" descr="sun14[1]"/>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7086600" y="317503"/>
            <a:ext cx="1428750" cy="1031875"/>
          </a:xfrm>
          <a:noFill/>
        </p:spPr>
      </p:pic>
      <p:pic>
        <p:nvPicPr>
          <p:cNvPr id="5"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7698"/>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33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iterate type="lt">
                                    <p:tmPct val="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iterate type="lt">
                                    <p:tmPct val="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nodeType="clickEffect">
                                  <p:stCondLst>
                                    <p:cond delay="0"/>
                                  </p:stCondLst>
                                  <p:childTnLst>
                                    <p:anim calcmode="lin" valueType="num">
                                      <p:cBhvr additive="base">
                                        <p:cTn id="37" dur="500"/>
                                        <p:tgtEl>
                                          <p:spTgt spid="5"/>
                                        </p:tgtEl>
                                        <p:attrNameLst>
                                          <p:attrName>ppt_x</p:attrName>
                                        </p:attrNameLst>
                                      </p:cBhvr>
                                      <p:tavLst>
                                        <p:tav tm="0">
                                          <p:val>
                                            <p:strVal val="ppt_x"/>
                                          </p:val>
                                        </p:tav>
                                        <p:tav tm="100000">
                                          <p:val>
                                            <p:strVal val="ppt_x"/>
                                          </p:val>
                                        </p:tav>
                                      </p:tavLst>
                                    </p:anim>
                                    <p:anim calcmode="lin" valueType="num">
                                      <p:cBhvr additive="base">
                                        <p:cTn id="38" dur="500"/>
                                        <p:tgtEl>
                                          <p:spTgt spid="5"/>
                                        </p:tgtEl>
                                        <p:attrNameLst>
                                          <p:attrName>ppt_y</p:attrName>
                                        </p:attrNameLst>
                                      </p:cBhvr>
                                      <p:tavLst>
                                        <p:tav tm="0">
                                          <p:val>
                                            <p:strVal val="ppt_y"/>
                                          </p:val>
                                        </p:tav>
                                        <p:tav tm="100000">
                                          <p:val>
                                            <p:strVal val="1+ppt_h/2"/>
                                          </p:val>
                                        </p:tav>
                                      </p:tavLst>
                                    </p:anim>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856" r="30502" b="23429"/>
          <a:stretch/>
        </p:blipFill>
        <p:spPr>
          <a:xfrm>
            <a:off x="3203121" y="317502"/>
            <a:ext cx="2892879" cy="2020331"/>
          </a:xfrm>
          <a:prstGeom prst="rect">
            <a:avLst/>
          </a:prstGeom>
        </p:spPr>
      </p:pic>
      <p:pic>
        <p:nvPicPr>
          <p:cNvPr id="13314" name="Picture 6" descr="cu gia 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7500"/>
            <a:ext cx="2819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descr="thanh nien 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480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cu gia danh cau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17500"/>
            <a:ext cx="2819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28"/>
          <p:cNvGrpSpPr>
            <a:grpSpLocks/>
          </p:cNvGrpSpPr>
          <p:nvPr/>
        </p:nvGrpSpPr>
        <p:grpSpPr bwMode="auto">
          <a:xfrm>
            <a:off x="6248400" y="3048000"/>
            <a:ext cx="2819400" cy="2032000"/>
            <a:chOff x="2928" y="912"/>
            <a:chExt cx="2400" cy="3264"/>
          </a:xfrm>
        </p:grpSpPr>
        <p:pic>
          <p:nvPicPr>
            <p:cNvPr id="13326" name="Picture 29" descr="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7" name="Rectangle 30"/>
            <p:cNvSpPr>
              <a:spLocks noChangeArrowheads="1"/>
            </p:cNvSpPr>
            <p:nvPr/>
          </p:nvSpPr>
          <p:spPr bwMode="auto">
            <a:xfrm>
              <a:off x="2928" y="912"/>
              <a:ext cx="2400" cy="3264"/>
            </a:xfrm>
            <a:prstGeom prst="rect">
              <a:avLst/>
            </a:prstGeom>
            <a:noFill/>
            <a:ln w="57150" cmpd="thinThick">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solidFill>
                  <a:srgbClr val="000000"/>
                </a:solidFill>
              </a:endParaRPr>
            </a:p>
          </p:txBody>
        </p:sp>
      </p:grpSp>
      <p:pic>
        <p:nvPicPr>
          <p:cNvPr id="13319" name="Picture 33" descr="hoc s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048000"/>
            <a:ext cx="2743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36"/>
          <p:cNvSpPr txBox="1">
            <a:spLocks noChangeArrowheads="1"/>
          </p:cNvSpPr>
          <p:nvPr/>
        </p:nvSpPr>
        <p:spPr bwMode="auto">
          <a:xfrm>
            <a:off x="2590800" y="1968501"/>
            <a:ext cx="381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1</a:t>
            </a:r>
          </a:p>
        </p:txBody>
      </p:sp>
      <p:sp>
        <p:nvSpPr>
          <p:cNvPr id="13322" name="Text Box 38"/>
          <p:cNvSpPr txBox="1">
            <a:spLocks noChangeArrowheads="1"/>
          </p:cNvSpPr>
          <p:nvPr/>
        </p:nvSpPr>
        <p:spPr bwMode="auto">
          <a:xfrm>
            <a:off x="8610600" y="1968501"/>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3</a:t>
            </a:r>
          </a:p>
        </p:txBody>
      </p:sp>
      <p:sp>
        <p:nvSpPr>
          <p:cNvPr id="13321" name="Text Box 37"/>
          <p:cNvSpPr txBox="1">
            <a:spLocks noChangeArrowheads="1"/>
          </p:cNvSpPr>
          <p:nvPr/>
        </p:nvSpPr>
        <p:spPr bwMode="auto">
          <a:xfrm>
            <a:off x="5636079" y="1943100"/>
            <a:ext cx="381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2</a:t>
            </a:r>
          </a:p>
        </p:txBody>
      </p:sp>
      <p:sp>
        <p:nvSpPr>
          <p:cNvPr id="13323" name="Text Box 39"/>
          <p:cNvSpPr txBox="1">
            <a:spLocks noChangeArrowheads="1"/>
          </p:cNvSpPr>
          <p:nvPr/>
        </p:nvSpPr>
        <p:spPr bwMode="auto">
          <a:xfrm>
            <a:off x="2590800" y="4710907"/>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4</a:t>
            </a:r>
          </a:p>
        </p:txBody>
      </p:sp>
      <p:sp>
        <p:nvSpPr>
          <p:cNvPr id="13324" name="Text Box 40"/>
          <p:cNvSpPr txBox="1">
            <a:spLocks noChangeArrowheads="1"/>
          </p:cNvSpPr>
          <p:nvPr/>
        </p:nvSpPr>
        <p:spPr bwMode="auto">
          <a:xfrm>
            <a:off x="5638800" y="4647407"/>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5</a:t>
            </a:r>
          </a:p>
        </p:txBody>
      </p:sp>
      <p:sp>
        <p:nvSpPr>
          <p:cNvPr id="13325" name="Text Box 41"/>
          <p:cNvSpPr txBox="1">
            <a:spLocks noChangeArrowheads="1"/>
          </p:cNvSpPr>
          <p:nvPr/>
        </p:nvSpPr>
        <p:spPr bwMode="auto">
          <a:xfrm>
            <a:off x="8534400" y="4647407"/>
            <a:ext cx="381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6</a:t>
            </a:r>
          </a:p>
        </p:txBody>
      </p:sp>
    </p:spTree>
    <p:extLst>
      <p:ext uri="{BB962C8B-B14F-4D97-AF65-F5344CB8AC3E}">
        <p14:creationId xmlns:p14="http://schemas.microsoft.com/office/powerpoint/2010/main" val="1207651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7" name="Group 77"/>
          <p:cNvGraphicFramePr>
            <a:graphicFrameLocks noGrp="1"/>
          </p:cNvGraphicFramePr>
          <p:nvPr>
            <p:ph idx="4294967295"/>
          </p:nvPr>
        </p:nvGraphicFramePr>
        <p:xfrm>
          <a:off x="457200" y="228865"/>
          <a:ext cx="8229600" cy="5193772"/>
        </p:xfrm>
        <a:graphic>
          <a:graphicData uri="http://schemas.openxmlformats.org/drawingml/2006/table">
            <a:tbl>
              <a:tblPr/>
              <a:tblGrid>
                <a:gridCol w="2743200"/>
                <a:gridCol w="2743200"/>
                <a:gridCol w="2743200"/>
              </a:tblGrid>
              <a:tr h="685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charset="0"/>
                        </a:rPr>
                        <a:t>Tuổi vị thành niên </a:t>
                      </a:r>
                    </a:p>
                  </a:txBody>
                  <a:tcPr marT="38095" marB="380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Tuổi trưởng thành </a:t>
                      </a:r>
                    </a:p>
                  </a:txBody>
                  <a:tcPr marT="38095" marB="380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Tuổi già </a:t>
                      </a:r>
                    </a:p>
                  </a:txBody>
                  <a:tcPr marT="38095" marB="380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dirty="0" smtClean="0">
                        <a:ln>
                          <a:noFill/>
                        </a:ln>
                        <a:solidFill>
                          <a:schemeClr val="tx1"/>
                        </a:solidFill>
                        <a:effectLst/>
                        <a:latin typeface="Arial" charset="0"/>
                      </a:endParaRPr>
                    </a:p>
                  </a:txBody>
                  <a:tcPr marT="38095" marB="380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smtClean="0">
                        <a:ln>
                          <a:noFill/>
                        </a:ln>
                        <a:solidFill>
                          <a:schemeClr val="tx1"/>
                        </a:solidFill>
                        <a:effectLst/>
                        <a:latin typeface="Arial" charset="0"/>
                      </a:endParaRPr>
                    </a:p>
                  </a:txBody>
                  <a:tcPr marT="38095" marB="380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smtClean="0">
                        <a:ln>
                          <a:noFill/>
                        </a:ln>
                        <a:solidFill>
                          <a:schemeClr val="tx1"/>
                        </a:solidFill>
                        <a:effectLst/>
                        <a:latin typeface="Arial" charset="0"/>
                      </a:endParaRPr>
                    </a:p>
                  </a:txBody>
                  <a:tcPr marT="38095" marB="380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smtClean="0">
                        <a:ln>
                          <a:noFill/>
                        </a:ln>
                        <a:solidFill>
                          <a:schemeClr val="tx1"/>
                        </a:solidFill>
                        <a:effectLst/>
                        <a:latin typeface="Arial" charset="0"/>
                      </a:endParaRPr>
                    </a:p>
                  </a:txBody>
                  <a:tcPr marT="38095" marB="380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smtClean="0">
                        <a:ln>
                          <a:noFill/>
                        </a:ln>
                        <a:solidFill>
                          <a:schemeClr val="tx1"/>
                        </a:solidFill>
                        <a:effectLst/>
                        <a:latin typeface="Arial" charset="0"/>
                      </a:endParaRPr>
                    </a:p>
                  </a:txBody>
                  <a:tcPr marT="38095" marB="380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300" b="0" i="0" u="none" strike="noStrike" cap="none" normalizeH="0" baseline="0" smtClean="0">
                        <a:ln>
                          <a:noFill/>
                        </a:ln>
                        <a:solidFill>
                          <a:schemeClr val="tx1"/>
                        </a:solidFill>
                        <a:effectLst/>
                        <a:latin typeface="Arial" charset="0"/>
                      </a:endParaRPr>
                    </a:p>
                  </a:txBody>
                  <a:tcPr marT="38095" marB="380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90" name="Picture 50" descr="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5000"/>
            <a:ext cx="2743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1"/>
          <p:cNvGrpSpPr>
            <a:grpSpLocks/>
          </p:cNvGrpSpPr>
          <p:nvPr/>
        </p:nvGrpSpPr>
        <p:grpSpPr bwMode="auto">
          <a:xfrm>
            <a:off x="3276600" y="952500"/>
            <a:ext cx="2667000" cy="2032000"/>
            <a:chOff x="2928" y="912"/>
            <a:chExt cx="2400" cy="3264"/>
          </a:xfrm>
        </p:grpSpPr>
        <p:pic>
          <p:nvPicPr>
            <p:cNvPr id="14368" name="Picture 62" descr="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69" name="Rectangle 63"/>
            <p:cNvSpPr>
              <a:spLocks noChangeArrowheads="1"/>
            </p:cNvSpPr>
            <p:nvPr/>
          </p:nvSpPr>
          <p:spPr bwMode="auto">
            <a:xfrm>
              <a:off x="2928" y="912"/>
              <a:ext cx="2400" cy="3264"/>
            </a:xfrm>
            <a:prstGeom prst="rect">
              <a:avLst/>
            </a:prstGeom>
            <a:noFill/>
            <a:ln w="57150" cmpd="thinThick">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solidFill>
                  <a:srgbClr val="000000"/>
                </a:solidFill>
              </a:endParaRPr>
            </a:p>
          </p:txBody>
        </p:sp>
      </p:grpSp>
      <p:pic>
        <p:nvPicPr>
          <p:cNvPr id="35904" name="Picture 64" descr="thanh nien 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75000"/>
            <a:ext cx="2667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5" name="Picture 65" descr="cu gia 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952500"/>
            <a:ext cx="2667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6" name="Picture 66" descr="cu gia danh cau l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75000"/>
            <a:ext cx="2667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1" name="Text Box 71"/>
          <p:cNvSpPr txBox="1">
            <a:spLocks noChangeArrowheads="1"/>
          </p:cNvSpPr>
          <p:nvPr/>
        </p:nvSpPr>
        <p:spPr bwMode="auto">
          <a:xfrm>
            <a:off x="533400" y="5080001"/>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4</a:t>
            </a: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8646"/>
          <a:stretch/>
        </p:blipFill>
        <p:spPr bwMode="auto">
          <a:xfrm>
            <a:off x="478971" y="952500"/>
            <a:ext cx="2645229"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12" name="Text Box 72"/>
          <p:cNvSpPr txBox="1">
            <a:spLocks noChangeArrowheads="1"/>
          </p:cNvSpPr>
          <p:nvPr/>
        </p:nvSpPr>
        <p:spPr bwMode="auto">
          <a:xfrm>
            <a:off x="3352800" y="2667001"/>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6</a:t>
            </a:r>
          </a:p>
        </p:txBody>
      </p:sp>
      <p:sp>
        <p:nvSpPr>
          <p:cNvPr id="35913" name="Text Box 73"/>
          <p:cNvSpPr txBox="1">
            <a:spLocks noChangeArrowheads="1"/>
          </p:cNvSpPr>
          <p:nvPr/>
        </p:nvSpPr>
        <p:spPr bwMode="auto">
          <a:xfrm>
            <a:off x="3276600" y="5080001"/>
            <a:ext cx="381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 5</a:t>
            </a:r>
          </a:p>
        </p:txBody>
      </p:sp>
      <p:sp>
        <p:nvSpPr>
          <p:cNvPr id="35914" name="Text Box 74"/>
          <p:cNvSpPr txBox="1">
            <a:spLocks noChangeArrowheads="1"/>
          </p:cNvSpPr>
          <p:nvPr/>
        </p:nvSpPr>
        <p:spPr bwMode="auto">
          <a:xfrm>
            <a:off x="6081713" y="2627313"/>
            <a:ext cx="381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 1</a:t>
            </a:r>
          </a:p>
        </p:txBody>
      </p:sp>
      <p:sp>
        <p:nvSpPr>
          <p:cNvPr id="35915" name="Text Box 75"/>
          <p:cNvSpPr txBox="1">
            <a:spLocks noChangeArrowheads="1"/>
          </p:cNvSpPr>
          <p:nvPr/>
        </p:nvSpPr>
        <p:spPr bwMode="auto">
          <a:xfrm>
            <a:off x="6096000" y="5016501"/>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solidFill>
                  <a:srgbClr val="000000"/>
                </a:solidFill>
                <a:latin typeface="Arial" pitchFamily="34" charset="0"/>
              </a:rPr>
              <a:t>3</a:t>
            </a:r>
          </a:p>
        </p:txBody>
      </p:sp>
      <p:sp>
        <p:nvSpPr>
          <p:cNvPr id="35910" name="Text Box 70"/>
          <p:cNvSpPr txBox="1">
            <a:spLocks noChangeArrowheads="1"/>
          </p:cNvSpPr>
          <p:nvPr/>
        </p:nvSpPr>
        <p:spPr bwMode="auto">
          <a:xfrm>
            <a:off x="533400" y="2552700"/>
            <a:ext cx="3048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dirty="0">
                <a:solidFill>
                  <a:srgbClr val="000000"/>
                </a:solidFill>
                <a:latin typeface="Arial" pitchFamily="34" charset="0"/>
              </a:rPr>
              <a:t>2</a:t>
            </a:r>
          </a:p>
        </p:txBody>
      </p:sp>
    </p:spTree>
    <p:extLst>
      <p:ext uri="{BB962C8B-B14F-4D97-AF65-F5344CB8AC3E}">
        <p14:creationId xmlns:p14="http://schemas.microsoft.com/office/powerpoint/2010/main" val="3168107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5910"/>
                                        </p:tgtEl>
                                        <p:attrNameLst>
                                          <p:attrName>style.visibility</p:attrName>
                                        </p:attrNameLst>
                                      </p:cBhvr>
                                      <p:to>
                                        <p:strVal val="visible"/>
                                      </p:to>
                                    </p:set>
                                    <p:animEffect transition="in" filter="wedge">
                                      <p:cBhvr>
                                        <p:cTn id="7" dur="2000"/>
                                        <p:tgtEl>
                                          <p:spTgt spid="35910"/>
                                        </p:tgtEl>
                                      </p:cBhvr>
                                    </p:animEffect>
                                  </p:childTnLst>
                                </p:cTn>
                              </p:par>
                              <p:par>
                                <p:cTn id="8" presetID="20" presetClass="entr" presetSubtype="0" fill="hold" nodeType="withEffect">
                                  <p:stCondLst>
                                    <p:cond delay="0"/>
                                  </p:stCondLst>
                                  <p:childTnLst>
                                    <p:set>
                                      <p:cBhvr>
                                        <p:cTn id="9" dur="1" fill="hold">
                                          <p:stCondLst>
                                            <p:cond delay="0"/>
                                          </p:stCondLst>
                                        </p:cTn>
                                        <p:tgtEl>
                                          <p:spTgt spid="35890"/>
                                        </p:tgtEl>
                                        <p:attrNameLst>
                                          <p:attrName>style.visibility</p:attrName>
                                        </p:attrNameLst>
                                      </p:cBhvr>
                                      <p:to>
                                        <p:strVal val="visible"/>
                                      </p:to>
                                    </p:set>
                                    <p:animEffect transition="in" filter="wedge">
                                      <p:cBhvr>
                                        <p:cTn id="10" dur="2000"/>
                                        <p:tgtEl>
                                          <p:spTgt spid="35890"/>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5911"/>
                                        </p:tgtEl>
                                        <p:attrNameLst>
                                          <p:attrName>style.visibility</p:attrName>
                                        </p:attrNameLst>
                                      </p:cBhvr>
                                      <p:to>
                                        <p:strVal val="visible"/>
                                      </p:to>
                                    </p:set>
                                    <p:animEffect transition="in" filter="wedge">
                                      <p:cBhvr>
                                        <p:cTn id="13" dur="2000"/>
                                        <p:tgtEl>
                                          <p:spTgt spid="359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5912"/>
                                        </p:tgtEl>
                                        <p:attrNameLst>
                                          <p:attrName>style.visibility</p:attrName>
                                        </p:attrNameLst>
                                      </p:cBhvr>
                                      <p:to>
                                        <p:strVal val="visible"/>
                                      </p:to>
                                    </p:set>
                                    <p:animEffect transition="in" filter="wedge">
                                      <p:cBhvr>
                                        <p:cTn id="21" dur="2000"/>
                                        <p:tgtEl>
                                          <p:spTgt spid="35912"/>
                                        </p:tgtEl>
                                      </p:cBhvr>
                                    </p:animEffect>
                                  </p:childTnLst>
                                </p:cTn>
                              </p:par>
                              <p:par>
                                <p:cTn id="22" presetID="20" presetClass="entr" presetSubtype="0" fill="hold" nodeType="withEffect">
                                  <p:stCondLst>
                                    <p:cond delay="0"/>
                                  </p:stCondLst>
                                  <p:childTnLst>
                                    <p:set>
                                      <p:cBhvr>
                                        <p:cTn id="23" dur="1" fill="hold">
                                          <p:stCondLst>
                                            <p:cond delay="0"/>
                                          </p:stCondLst>
                                        </p:cTn>
                                        <p:tgtEl>
                                          <p:spTgt spid="35904"/>
                                        </p:tgtEl>
                                        <p:attrNameLst>
                                          <p:attrName>style.visibility</p:attrName>
                                        </p:attrNameLst>
                                      </p:cBhvr>
                                      <p:to>
                                        <p:strVal val="visible"/>
                                      </p:to>
                                    </p:set>
                                    <p:animEffect transition="in" filter="wedge">
                                      <p:cBhvr>
                                        <p:cTn id="24" dur="2000"/>
                                        <p:tgtEl>
                                          <p:spTgt spid="35904"/>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5913"/>
                                        </p:tgtEl>
                                        <p:attrNameLst>
                                          <p:attrName>style.visibility</p:attrName>
                                        </p:attrNameLst>
                                      </p:cBhvr>
                                      <p:to>
                                        <p:strVal val="visible"/>
                                      </p:to>
                                    </p:set>
                                    <p:animEffect transition="in" filter="wedge">
                                      <p:cBhvr>
                                        <p:cTn id="27" dur="2000"/>
                                        <p:tgtEl>
                                          <p:spTgt spid="359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35905"/>
                                        </p:tgtEl>
                                        <p:attrNameLst>
                                          <p:attrName>style.visibility</p:attrName>
                                        </p:attrNameLst>
                                      </p:cBhvr>
                                      <p:to>
                                        <p:strVal val="visible"/>
                                      </p:to>
                                    </p:set>
                                    <p:animEffect transition="in" filter="wedge">
                                      <p:cBhvr>
                                        <p:cTn id="32" dur="2000"/>
                                        <p:tgtEl>
                                          <p:spTgt spid="35905"/>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5914"/>
                                        </p:tgtEl>
                                        <p:attrNameLst>
                                          <p:attrName>style.visibility</p:attrName>
                                        </p:attrNameLst>
                                      </p:cBhvr>
                                      <p:to>
                                        <p:strVal val="visible"/>
                                      </p:to>
                                    </p:set>
                                    <p:animEffect transition="in" filter="wedge">
                                      <p:cBhvr>
                                        <p:cTn id="35" dur="2000"/>
                                        <p:tgtEl>
                                          <p:spTgt spid="35914"/>
                                        </p:tgtEl>
                                      </p:cBhvr>
                                    </p:animEffect>
                                  </p:childTnLst>
                                </p:cTn>
                              </p:par>
                              <p:par>
                                <p:cTn id="36" presetID="20" presetClass="entr" presetSubtype="0" fill="hold" nodeType="withEffect">
                                  <p:stCondLst>
                                    <p:cond delay="0"/>
                                  </p:stCondLst>
                                  <p:childTnLst>
                                    <p:set>
                                      <p:cBhvr>
                                        <p:cTn id="37" dur="1" fill="hold">
                                          <p:stCondLst>
                                            <p:cond delay="0"/>
                                          </p:stCondLst>
                                        </p:cTn>
                                        <p:tgtEl>
                                          <p:spTgt spid="35906"/>
                                        </p:tgtEl>
                                        <p:attrNameLst>
                                          <p:attrName>style.visibility</p:attrName>
                                        </p:attrNameLst>
                                      </p:cBhvr>
                                      <p:to>
                                        <p:strVal val="visible"/>
                                      </p:to>
                                    </p:set>
                                    <p:animEffect transition="in" filter="wedge">
                                      <p:cBhvr>
                                        <p:cTn id="38" dur="2000"/>
                                        <p:tgtEl>
                                          <p:spTgt spid="35906"/>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35915"/>
                                        </p:tgtEl>
                                        <p:attrNameLst>
                                          <p:attrName>style.visibility</p:attrName>
                                        </p:attrNameLst>
                                      </p:cBhvr>
                                      <p:to>
                                        <p:strVal val="visible"/>
                                      </p:to>
                                    </p:set>
                                    <p:animEffect transition="in" filter="wedge">
                                      <p:cBhvr>
                                        <p:cTn id="41" dur="2000"/>
                                        <p:tgtEl>
                                          <p:spTgt spid="3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1" grpId="0" animBg="1"/>
      <p:bldP spid="35912" grpId="0" animBg="1"/>
      <p:bldP spid="35913" grpId="0" animBg="1"/>
      <p:bldP spid="35914" grpId="0" animBg="1"/>
      <p:bldP spid="35915" grpId="0" animBg="1"/>
      <p:bldP spid="359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43000" y="1790700"/>
            <a:ext cx="6705600" cy="2431435"/>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sz="3200" dirty="0" smtClean="0">
                <a:solidFill>
                  <a:srgbClr val="000000"/>
                </a:solidFill>
              </a:rPr>
              <a:t>              </a:t>
            </a:r>
            <a:r>
              <a:rPr lang="en-US" sz="4400" b="1" dirty="0" smtClean="0">
                <a:solidFill>
                  <a:srgbClr val="FF0000"/>
                </a:solidFill>
              </a:rPr>
              <a:t>Hoạt động 3 </a:t>
            </a:r>
            <a:r>
              <a:rPr lang="en-US" sz="4400" b="1" dirty="0" smtClean="0">
                <a:solidFill>
                  <a:srgbClr val="000000"/>
                </a:solidFill>
              </a:rPr>
              <a:t> </a:t>
            </a:r>
          </a:p>
          <a:p>
            <a:pPr algn="ctr" eaLnBrk="1" fontAlgn="base" hangingPunct="1">
              <a:spcBef>
                <a:spcPct val="0"/>
              </a:spcBef>
              <a:spcAft>
                <a:spcPct val="0"/>
              </a:spcAft>
              <a:defRPr/>
            </a:pPr>
            <a:r>
              <a:rPr lang="en-US" sz="3600" b="1" dirty="0" smtClean="0">
                <a:solidFill>
                  <a:srgbClr val="000000"/>
                </a:solidFill>
              </a:rPr>
              <a:t>ÍCH LỢI CỦA VIỆC BIẾT ĐƯỢC CÁC GIAI ĐOẠN PHÁT TRIỂN CỦA CON NGƯỜI</a:t>
            </a:r>
            <a:r>
              <a:rPr lang="en-US" sz="2400" b="1" dirty="0" smtClean="0">
                <a:solidFill>
                  <a:srgbClr val="000000"/>
                </a:solidFill>
              </a:rPr>
              <a:t>  </a:t>
            </a:r>
          </a:p>
        </p:txBody>
      </p:sp>
      <p:pic>
        <p:nvPicPr>
          <p:cNvPr id="4" name="Picture 11" descr="sun14[1]"/>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7086600" y="1139825"/>
            <a:ext cx="1428750" cy="1031875"/>
          </a:xfrm>
          <a:noFill/>
        </p:spPr>
      </p:pic>
      <p:pic>
        <p:nvPicPr>
          <p:cNvPr id="5"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57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9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43000" y="1790700"/>
            <a:ext cx="6705600" cy="1569660"/>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defRPr/>
            </a:pPr>
            <a:r>
              <a:rPr lang="en-US" sz="4800" b="1" dirty="0" smtClean="0">
                <a:solidFill>
                  <a:srgbClr val="000000"/>
                </a:solidFill>
              </a:rPr>
              <a:t>Chúng ta đang ở giai đoạn nào của cuộc đời?</a:t>
            </a:r>
            <a:endParaRPr lang="en-US" sz="4000" b="1" dirty="0" smtClean="0">
              <a:solidFill>
                <a:srgbClr val="000000"/>
              </a:solidFill>
            </a:endParaRPr>
          </a:p>
        </p:txBody>
      </p:sp>
      <p:pic>
        <p:nvPicPr>
          <p:cNvPr id="4" name="Picture 11" descr="sun14[1]"/>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7086600" y="1139825"/>
            <a:ext cx="1428750" cy="1031875"/>
          </a:xfrm>
          <a:noFill/>
        </p:spPr>
      </p:pic>
      <p:pic>
        <p:nvPicPr>
          <p:cNvPr id="5"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57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61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43000" y="1790700"/>
            <a:ext cx="6705600" cy="212365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defRPr/>
            </a:pPr>
            <a:r>
              <a:rPr lang="en-US" sz="4400" b="1" dirty="0" smtClean="0">
                <a:solidFill>
                  <a:srgbClr val="000000"/>
                </a:solidFill>
              </a:rPr>
              <a:t>Việc biết được từng giai đoạn phát triển của con người có lợi ích gì?</a:t>
            </a:r>
          </a:p>
        </p:txBody>
      </p:sp>
      <p:pic>
        <p:nvPicPr>
          <p:cNvPr id="4" name="Picture 11" descr="sun14[1]"/>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7086600" y="1139825"/>
            <a:ext cx="1428750" cy="1031875"/>
          </a:xfrm>
          <a:noFill/>
        </p:spPr>
      </p:pic>
      <p:pic>
        <p:nvPicPr>
          <p:cNvPr id="5"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57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25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TotalTime>
  <Words>473</Words>
  <Application>Microsoft Office PowerPoint</Application>
  <PresentationFormat>On-screen Show (16:10)</PresentationFormat>
  <Paragraphs>76</Paragraphs>
  <Slides>11</Slides>
  <Notes>0</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cp:revision>
  <dcterms:created xsi:type="dcterms:W3CDTF">2021-09-26T08:02:12Z</dcterms:created>
  <dcterms:modified xsi:type="dcterms:W3CDTF">2023-09-30T13:30:57Z</dcterms:modified>
</cp:coreProperties>
</file>